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9" r:id="rId1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>
        <p:scale>
          <a:sx n="52" d="100"/>
          <a:sy n="52" d="100"/>
        </p:scale>
        <p:origin x="1628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6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FFC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FFC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FFC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84368" y="914400"/>
            <a:ext cx="4571999" cy="5029200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4571997" y="88900"/>
            <a:ext cx="4484370" cy="6692900"/>
          </a:xfrm>
          <a:custGeom>
            <a:avLst/>
            <a:gdLst/>
            <a:ahLst/>
            <a:cxnLst/>
            <a:rect l="l" t="t" r="r" b="b"/>
            <a:pathLst>
              <a:path w="4484370" h="3737610">
                <a:moveTo>
                  <a:pt x="0" y="3737483"/>
                </a:moveTo>
                <a:lnTo>
                  <a:pt x="4484243" y="3737483"/>
                </a:lnTo>
                <a:lnTo>
                  <a:pt x="4484243" y="0"/>
                </a:lnTo>
                <a:lnTo>
                  <a:pt x="0" y="0"/>
                </a:lnTo>
                <a:lnTo>
                  <a:pt x="0" y="3737483"/>
                </a:lnTo>
                <a:close/>
              </a:path>
              <a:path w="4484370" h="3737610">
                <a:moveTo>
                  <a:pt x="0" y="3737483"/>
                </a:moveTo>
                <a:lnTo>
                  <a:pt x="4484243" y="3737483"/>
                </a:lnTo>
                <a:lnTo>
                  <a:pt x="4484243" y="0"/>
                </a:lnTo>
                <a:lnTo>
                  <a:pt x="0" y="0"/>
                </a:lnTo>
                <a:lnTo>
                  <a:pt x="0" y="3737483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4226" y="26924"/>
            <a:ext cx="4459605" cy="512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FFC00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7672" y="2455544"/>
            <a:ext cx="6248654" cy="3439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5784850" cy="6858000"/>
            </a:xfrm>
            <a:custGeom>
              <a:avLst/>
              <a:gdLst/>
              <a:ahLst/>
              <a:cxnLst/>
              <a:rect l="l" t="t" r="r" b="b"/>
              <a:pathLst>
                <a:path w="5784850" h="6858000">
                  <a:moveTo>
                    <a:pt x="0" y="6857998"/>
                  </a:moveTo>
                  <a:lnTo>
                    <a:pt x="5784850" y="6857998"/>
                  </a:lnTo>
                  <a:lnTo>
                    <a:pt x="5784850" y="0"/>
                  </a:lnTo>
                  <a:lnTo>
                    <a:pt x="0" y="0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0C0C0C">
                <a:alpha val="1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911850" y="0"/>
              <a:ext cx="3232150" cy="6858000"/>
            </a:xfrm>
            <a:custGeom>
              <a:avLst/>
              <a:gdLst/>
              <a:ahLst/>
              <a:cxnLst/>
              <a:rect l="l" t="t" r="r" b="b"/>
              <a:pathLst>
                <a:path w="3232150" h="6858000">
                  <a:moveTo>
                    <a:pt x="0" y="6857998"/>
                  </a:moveTo>
                  <a:lnTo>
                    <a:pt x="3232150" y="6857998"/>
                  </a:lnTo>
                  <a:lnTo>
                    <a:pt x="3232150" y="0"/>
                  </a:lnTo>
                  <a:lnTo>
                    <a:pt x="0" y="0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784850" y="0"/>
              <a:ext cx="127000" cy="6858000"/>
            </a:xfrm>
            <a:custGeom>
              <a:avLst/>
              <a:gdLst/>
              <a:ahLst/>
              <a:cxnLst/>
              <a:rect l="l" t="t" r="r" b="b"/>
              <a:pathLst>
                <a:path w="127000" h="6858000">
                  <a:moveTo>
                    <a:pt x="0" y="6857998"/>
                  </a:moveTo>
                  <a:lnTo>
                    <a:pt x="127000" y="6857998"/>
                  </a:lnTo>
                  <a:lnTo>
                    <a:pt x="127000" y="0"/>
                  </a:lnTo>
                  <a:lnTo>
                    <a:pt x="0" y="0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FFC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28600" y="304800"/>
            <a:ext cx="8610600" cy="71313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sz="4400" spc="-25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Influence</a:t>
            </a:r>
            <a:r>
              <a:rPr sz="4400" spc="-225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4400" spc="-1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</a:t>
            </a:r>
            <a:r>
              <a:rPr sz="4400" spc="-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4400" spc="-55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</a:t>
            </a:r>
            <a:r>
              <a:rPr sz="4400" spc="-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4400" spc="-1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</a:t>
            </a:r>
            <a:r>
              <a:rPr sz="4400" spc="-12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sz="4400" spc="-5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HRM</a:t>
            </a:r>
            <a:endParaRPr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19264" y="2639186"/>
            <a:ext cx="481965" cy="0"/>
          </a:xfrm>
          <a:custGeom>
            <a:avLst/>
            <a:gdLst/>
            <a:ahLst/>
            <a:cxnLst/>
            <a:rect l="l" t="t" r="r" b="b"/>
            <a:pathLst>
              <a:path w="481965">
                <a:moveTo>
                  <a:pt x="0" y="0"/>
                </a:moveTo>
                <a:lnTo>
                  <a:pt x="481583" y="0"/>
                </a:lnTo>
              </a:path>
            </a:pathLst>
          </a:custGeom>
          <a:ln w="6350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FE9E6-EC32-CF3A-37C7-CB6E4E2585FF}"/>
              </a:ext>
            </a:extLst>
          </p:cNvPr>
          <p:cNvSpPr txBox="1"/>
          <p:nvPr/>
        </p:nvSpPr>
        <p:spPr>
          <a:xfrm>
            <a:off x="1066800" y="5823645"/>
            <a:ext cx="7267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FFFF00"/>
                </a:solidFill>
              </a:rPr>
              <a:t>Cdr</a:t>
            </a:r>
            <a:r>
              <a:rPr lang="en-US" sz="3200" b="1" dirty="0">
                <a:solidFill>
                  <a:srgbClr val="FFFF00"/>
                </a:solidFill>
              </a:rPr>
              <a:t> Vijay Pratap Singh, Adjunct Professor</a:t>
            </a:r>
            <a:endParaRPr lang="en-IN" sz="32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225247" y="6399867"/>
            <a:ext cx="61912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400" b="1" spc="-10" dirty="0">
                <a:solidFill>
                  <a:srgbClr val="BEBEBE"/>
                </a:solidFill>
                <a:latin typeface="Arial"/>
                <a:cs typeface="Arial"/>
              </a:rPr>
              <a:t>SLIDE</a:t>
            </a:r>
            <a:r>
              <a:rPr sz="1400" b="1" spc="-75" dirty="0">
                <a:solidFill>
                  <a:srgbClr val="BEBEBE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C000"/>
                </a:solidFill>
                <a:latin typeface="Arial"/>
                <a:cs typeface="Arial"/>
              </a:rPr>
              <a:t>/</a:t>
            </a:r>
            <a:endParaRPr sz="14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-114" y="1061426"/>
            <a:ext cx="2992755" cy="5822315"/>
          </a:xfrm>
          <a:custGeom>
            <a:avLst/>
            <a:gdLst/>
            <a:ahLst/>
            <a:cxnLst/>
            <a:rect l="l" t="t" r="r" b="b"/>
            <a:pathLst>
              <a:path w="2992755" h="5680709">
                <a:moveTo>
                  <a:pt x="2992628" y="0"/>
                </a:moveTo>
                <a:lnTo>
                  <a:pt x="0" y="0"/>
                </a:lnTo>
                <a:lnTo>
                  <a:pt x="0" y="5680329"/>
                </a:lnTo>
                <a:lnTo>
                  <a:pt x="2992628" y="5680329"/>
                </a:lnTo>
                <a:lnTo>
                  <a:pt x="2992628" y="0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4228" y="1524000"/>
            <a:ext cx="1313053" cy="1313052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48030" y="2681618"/>
            <a:ext cx="1052944" cy="105294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17309" y="3793008"/>
            <a:ext cx="1039088" cy="1039088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03453" y="4998416"/>
            <a:ext cx="1066800" cy="1066800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3183141" y="1994273"/>
            <a:ext cx="5770359" cy="39036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indent="-457200" algn="just">
              <a:spcBef>
                <a:spcPts val="100"/>
              </a:spcBef>
              <a:buFont typeface="Wingdings" panose="05000000000000000000" pitchFamily="2" charset="2"/>
              <a:buChar char="§"/>
              <a:tabLst>
                <a:tab pos="241935" algn="l"/>
              </a:tabLst>
            </a:pP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Focus</a:t>
            </a:r>
            <a:r>
              <a:rPr lang="en-US" sz="2800" spc="-50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on</a:t>
            </a:r>
            <a:r>
              <a:rPr sz="2800" spc="-1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Employee</a:t>
            </a:r>
            <a:r>
              <a:rPr sz="2800" spc="-20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Engagement</a:t>
            </a:r>
            <a:r>
              <a:rPr lang="en-IN" sz="2800" spc="-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to</a:t>
            </a:r>
            <a:r>
              <a:rPr sz="2800" spc="-50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Employee</a:t>
            </a:r>
            <a:r>
              <a:rPr sz="2800" spc="-2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Experience</a:t>
            </a:r>
            <a:endParaRPr lang="en-US" sz="2800" spc="-5" dirty="0">
              <a:solidFill>
                <a:srgbClr val="252525"/>
              </a:solidFill>
              <a:latin typeface="Arial MT"/>
              <a:cs typeface="Arial MT"/>
            </a:endParaRPr>
          </a:p>
          <a:p>
            <a:pPr marL="469265" indent="-457200" algn="just">
              <a:spcBef>
                <a:spcPts val="100"/>
              </a:spcBef>
              <a:buFont typeface="Wingdings" panose="05000000000000000000" pitchFamily="2" charset="2"/>
              <a:buChar char="§"/>
              <a:tabLst>
                <a:tab pos="241935" algn="l"/>
              </a:tabLst>
            </a:pPr>
            <a:endParaRPr sz="2800" dirty="0">
              <a:latin typeface="Arial MT"/>
              <a:cs typeface="Arial MT"/>
            </a:endParaRPr>
          </a:p>
          <a:p>
            <a:pPr marL="469265" indent="-457200" algn="just">
              <a:spcBef>
                <a:spcPts val="5"/>
              </a:spcBef>
              <a:buFont typeface="Wingdings" panose="05000000000000000000" pitchFamily="2" charset="2"/>
              <a:buChar char="§"/>
              <a:tabLst>
                <a:tab pos="241935" algn="l"/>
              </a:tabLst>
            </a:pP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Digitalized</a:t>
            </a:r>
            <a:r>
              <a:rPr sz="2800" spc="-1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HRM</a:t>
            </a:r>
            <a:endParaRPr sz="2800" dirty="0">
              <a:latin typeface="Arial MT"/>
              <a:cs typeface="Arial MT"/>
            </a:endParaRPr>
          </a:p>
          <a:p>
            <a:pPr marL="457200" indent="-457200" algn="just">
              <a:spcBef>
                <a:spcPts val="30"/>
              </a:spcBef>
              <a:buClr>
                <a:srgbClr val="252525"/>
              </a:buClr>
              <a:buFont typeface="Wingdings" panose="05000000000000000000" pitchFamily="2" charset="2"/>
              <a:buChar char="§"/>
            </a:pPr>
            <a:endParaRPr sz="2800" dirty="0">
              <a:latin typeface="Arial MT"/>
              <a:cs typeface="Arial MT"/>
            </a:endParaRPr>
          </a:p>
          <a:p>
            <a:pPr marL="469265" indent="-457200" algn="just">
              <a:spcBef>
                <a:spcPts val="5"/>
              </a:spcBef>
              <a:buFont typeface="Wingdings" panose="05000000000000000000" pitchFamily="2" charset="2"/>
              <a:buChar char="§"/>
              <a:tabLst>
                <a:tab pos="241935" algn="l"/>
              </a:tabLst>
            </a:pP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P</a:t>
            </a:r>
            <a:r>
              <a:rPr sz="2800" spc="10" dirty="0">
                <a:solidFill>
                  <a:srgbClr val="252525"/>
                </a:solidFill>
                <a:latin typeface="Arial MT"/>
                <a:cs typeface="Arial MT"/>
              </a:rPr>
              <a:t>e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ople</a:t>
            </a:r>
            <a:r>
              <a:rPr sz="2800" spc="-18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A</a:t>
            </a:r>
            <a:r>
              <a:rPr sz="2800" spc="10" dirty="0">
                <a:solidFill>
                  <a:srgbClr val="252525"/>
                </a:solidFill>
                <a:latin typeface="Arial MT"/>
                <a:cs typeface="Arial MT"/>
              </a:rPr>
              <a:t>n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al</a:t>
            </a:r>
            <a:r>
              <a:rPr sz="2800" spc="-35" dirty="0">
                <a:solidFill>
                  <a:srgbClr val="252525"/>
                </a:solidFill>
                <a:latin typeface="Arial MT"/>
                <a:cs typeface="Arial MT"/>
              </a:rPr>
              <a:t>y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tics</a:t>
            </a:r>
            <a:r>
              <a:rPr lang="en-IN" sz="2800" dirty="0">
                <a:solidFill>
                  <a:srgbClr val="252525"/>
                </a:solidFill>
                <a:latin typeface="Arial MT"/>
                <a:cs typeface="Arial MT"/>
              </a:rPr>
              <a:t> or HR Analytics</a:t>
            </a:r>
            <a:endParaRPr sz="2800" dirty="0">
              <a:latin typeface="Arial MT"/>
              <a:cs typeface="Arial MT"/>
            </a:endParaRPr>
          </a:p>
          <a:p>
            <a:pPr marL="457200" indent="-457200" algn="just">
              <a:buClr>
                <a:srgbClr val="252525"/>
              </a:buClr>
              <a:buFont typeface="Wingdings" panose="05000000000000000000" pitchFamily="2" charset="2"/>
              <a:buChar char="§"/>
            </a:pPr>
            <a:endParaRPr sz="2800" dirty="0">
              <a:latin typeface="Arial MT"/>
              <a:cs typeface="Arial MT"/>
            </a:endParaRPr>
          </a:p>
          <a:p>
            <a:pPr marL="469265" indent="-457200" algn="just">
              <a:buFont typeface="Wingdings" panose="05000000000000000000" pitchFamily="2" charset="2"/>
              <a:buChar char="§"/>
              <a:tabLst>
                <a:tab pos="241935" algn="l"/>
              </a:tabLst>
            </a:pPr>
            <a:r>
              <a:rPr sz="2800" spc="-5" dirty="0">
                <a:solidFill>
                  <a:srgbClr val="252525"/>
                </a:solidFill>
                <a:latin typeface="Arial MT"/>
                <a:cs typeface="Arial MT"/>
              </a:rPr>
              <a:t>‘Gig</a:t>
            </a:r>
            <a:r>
              <a:rPr sz="2800" spc="-45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Economy’</a:t>
            </a:r>
            <a:r>
              <a:rPr sz="2800" spc="-120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–</a:t>
            </a:r>
            <a:r>
              <a:rPr sz="2800" spc="-10" dirty="0">
                <a:solidFill>
                  <a:srgbClr val="252525"/>
                </a:solidFill>
                <a:latin typeface="Arial MT"/>
                <a:cs typeface="Arial MT"/>
              </a:rPr>
              <a:t> </a:t>
            </a:r>
            <a:r>
              <a:rPr sz="2800" dirty="0">
                <a:solidFill>
                  <a:srgbClr val="252525"/>
                </a:solidFill>
                <a:latin typeface="Arial MT"/>
                <a:cs typeface="Arial MT"/>
              </a:rPr>
              <a:t>Freelancing</a:t>
            </a:r>
            <a:r>
              <a:rPr lang="en-IN" sz="2800" dirty="0">
                <a:solidFill>
                  <a:srgbClr val="252525"/>
                </a:solidFill>
                <a:latin typeface="Arial MT"/>
                <a:cs typeface="Arial MT"/>
              </a:rPr>
              <a:t>, working with contract</a:t>
            </a:r>
            <a:endParaRPr sz="2800" dirty="0">
              <a:latin typeface="Arial MT"/>
              <a:cs typeface="Arial MT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0" y="-25741"/>
            <a:ext cx="9144000" cy="108716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vert="horz" wrap="square" lIns="0" tIns="13970" rIns="0" bIns="0" rtlCol="0" anchor="ctr" anchorCtr="0">
            <a:noAutofit/>
          </a:bodyPr>
          <a:lstStyle/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sz="4000" spc="-35" dirty="0">
                <a:solidFill>
                  <a:srgbClr val="252525"/>
                </a:solidFill>
              </a:rPr>
              <a:t>F</a:t>
            </a:r>
            <a:r>
              <a:rPr sz="4000" spc="-30" dirty="0">
                <a:solidFill>
                  <a:srgbClr val="252525"/>
                </a:solidFill>
              </a:rPr>
              <a:t>U</a:t>
            </a:r>
            <a:r>
              <a:rPr sz="4000" spc="-35" dirty="0">
                <a:solidFill>
                  <a:srgbClr val="252525"/>
                </a:solidFill>
              </a:rPr>
              <a:t>T</a:t>
            </a:r>
            <a:r>
              <a:rPr sz="4000" spc="-30" dirty="0">
                <a:solidFill>
                  <a:srgbClr val="252525"/>
                </a:solidFill>
              </a:rPr>
              <a:t>UR</a:t>
            </a:r>
            <a:r>
              <a:rPr sz="4000" spc="5" dirty="0">
                <a:solidFill>
                  <a:srgbClr val="252525"/>
                </a:solidFill>
              </a:rPr>
              <a:t>E</a:t>
            </a:r>
            <a:r>
              <a:rPr sz="4000" spc="-85" dirty="0">
                <a:solidFill>
                  <a:srgbClr val="252525"/>
                </a:solidFill>
              </a:rPr>
              <a:t> </a:t>
            </a:r>
            <a:r>
              <a:rPr sz="4000" spc="-25" dirty="0">
                <a:solidFill>
                  <a:srgbClr val="252525"/>
                </a:solidFill>
              </a:rPr>
              <a:t>O</a:t>
            </a:r>
            <a:r>
              <a:rPr sz="4000" spc="5" dirty="0">
                <a:solidFill>
                  <a:srgbClr val="252525"/>
                </a:solidFill>
              </a:rPr>
              <a:t>F</a:t>
            </a:r>
            <a:r>
              <a:rPr sz="4000" spc="-70" dirty="0">
                <a:solidFill>
                  <a:srgbClr val="252525"/>
                </a:solidFill>
              </a:rPr>
              <a:t> </a:t>
            </a:r>
            <a:r>
              <a:rPr sz="4000" spc="-35" dirty="0">
                <a:solidFill>
                  <a:srgbClr val="252525"/>
                </a:solidFill>
              </a:rPr>
              <a:t>T</a:t>
            </a:r>
            <a:r>
              <a:rPr sz="4000" spc="-25" dirty="0">
                <a:solidFill>
                  <a:srgbClr val="252525"/>
                </a:solidFill>
              </a:rPr>
              <a:t>E</a:t>
            </a:r>
            <a:r>
              <a:rPr sz="4000" spc="-30" dirty="0">
                <a:solidFill>
                  <a:srgbClr val="252525"/>
                </a:solidFill>
              </a:rPr>
              <a:t>CHN</a:t>
            </a:r>
            <a:r>
              <a:rPr sz="4000" spc="-25" dirty="0">
                <a:solidFill>
                  <a:srgbClr val="252525"/>
                </a:solidFill>
              </a:rPr>
              <a:t>O</a:t>
            </a:r>
            <a:r>
              <a:rPr sz="4000" spc="-35" dirty="0">
                <a:solidFill>
                  <a:srgbClr val="252525"/>
                </a:solidFill>
              </a:rPr>
              <a:t>L</a:t>
            </a:r>
            <a:r>
              <a:rPr sz="4000" spc="-25" dirty="0">
                <a:solidFill>
                  <a:srgbClr val="252525"/>
                </a:solidFill>
              </a:rPr>
              <a:t>OG</a:t>
            </a:r>
            <a:r>
              <a:rPr sz="4000" spc="5" dirty="0">
                <a:solidFill>
                  <a:srgbClr val="252525"/>
                </a:solidFill>
              </a:rPr>
              <a:t>Y</a:t>
            </a:r>
            <a:r>
              <a:rPr sz="4000" spc="-180" dirty="0">
                <a:solidFill>
                  <a:srgbClr val="252525"/>
                </a:solidFill>
              </a:rPr>
              <a:t> </a:t>
            </a:r>
            <a:r>
              <a:rPr sz="4000" spc="5" dirty="0">
                <a:solidFill>
                  <a:srgbClr val="252525"/>
                </a:solidFill>
              </a:rPr>
              <a:t>&amp;</a:t>
            </a:r>
            <a:r>
              <a:rPr sz="4000" spc="-70" dirty="0">
                <a:solidFill>
                  <a:srgbClr val="252525"/>
                </a:solidFill>
              </a:rPr>
              <a:t> </a:t>
            </a:r>
            <a:r>
              <a:rPr sz="4000" spc="-30" dirty="0">
                <a:solidFill>
                  <a:srgbClr val="252525"/>
                </a:solidFill>
              </a:rPr>
              <a:t>HR</a:t>
            </a:r>
            <a:r>
              <a:rPr sz="4000" spc="5" dirty="0">
                <a:solidFill>
                  <a:srgbClr val="252525"/>
                </a:solidFill>
              </a:rPr>
              <a:t>M</a:t>
            </a:r>
            <a:endParaRPr sz="4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09600" y="304800"/>
            <a:ext cx="3545840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800" b="1" spc="-35" dirty="0">
                <a:solidFill>
                  <a:srgbClr val="252525"/>
                </a:solidFill>
                <a:latin typeface="Arial"/>
                <a:cs typeface="Arial"/>
              </a:rPr>
              <a:t>C</a:t>
            </a:r>
            <a:r>
              <a:rPr lang="en-IN" sz="4800" b="1" spc="-15" dirty="0">
                <a:solidFill>
                  <a:srgbClr val="252525"/>
                </a:solidFill>
                <a:latin typeface="Arial"/>
                <a:cs typeface="Arial"/>
              </a:rPr>
              <a:t>o</a:t>
            </a:r>
            <a:r>
              <a:rPr lang="en-IN" sz="4800" b="1" spc="-35" dirty="0">
                <a:solidFill>
                  <a:srgbClr val="252525"/>
                </a:solidFill>
                <a:latin typeface="Arial"/>
                <a:cs typeface="Arial"/>
              </a:rPr>
              <a:t>nc</a:t>
            </a:r>
            <a:r>
              <a:rPr lang="en-IN" sz="4800" b="1" spc="-30" dirty="0">
                <a:solidFill>
                  <a:srgbClr val="252525"/>
                </a:solidFill>
                <a:latin typeface="Arial"/>
                <a:cs typeface="Arial"/>
              </a:rPr>
              <a:t>l</a:t>
            </a:r>
            <a:r>
              <a:rPr lang="en-IN" sz="4800" b="1" spc="-35" dirty="0">
                <a:solidFill>
                  <a:srgbClr val="252525"/>
                </a:solidFill>
                <a:latin typeface="Arial"/>
                <a:cs typeface="Arial"/>
              </a:rPr>
              <a:t>us</a:t>
            </a:r>
            <a:r>
              <a:rPr lang="en-IN" sz="4800" b="1" spc="-15" dirty="0">
                <a:solidFill>
                  <a:srgbClr val="252525"/>
                </a:solidFill>
                <a:latin typeface="Arial"/>
                <a:cs typeface="Arial"/>
              </a:rPr>
              <a:t>io</a:t>
            </a:r>
            <a:r>
              <a:rPr lang="en-IN" sz="4800" b="1" dirty="0">
                <a:solidFill>
                  <a:srgbClr val="252525"/>
                </a:solidFill>
                <a:latin typeface="Arial"/>
                <a:cs typeface="Arial"/>
              </a:rPr>
              <a:t>n</a:t>
            </a:r>
            <a:endParaRPr lang="en-IN" sz="48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4160" y="1355623"/>
            <a:ext cx="4003040" cy="519757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algn="just">
              <a:spcBef>
                <a:spcPts val="110"/>
              </a:spcBef>
              <a:tabLst>
                <a:tab pos="240665" algn="l"/>
                <a:tab pos="241300" algn="l"/>
              </a:tabLst>
            </a:pPr>
            <a:r>
              <a:rPr sz="2400" spc="5" dirty="0">
                <a:latin typeface="Arial MT"/>
                <a:cs typeface="Arial MT"/>
              </a:rPr>
              <a:t>IT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benefits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interna</a:t>
            </a:r>
            <a:r>
              <a:rPr lang="en-US" sz="2400" dirty="0">
                <a:latin typeface="Arial MT"/>
                <a:cs typeface="Arial MT"/>
              </a:rPr>
              <a:t>l </a:t>
            </a:r>
            <a:r>
              <a:rPr lang="en-IN" sz="2400" dirty="0">
                <a:latin typeface="Arial MT"/>
                <a:cs typeface="Arial MT"/>
              </a:rPr>
              <a:t>operations</a:t>
            </a:r>
            <a:r>
              <a:rPr lang="en-IN" sz="2400" spc="-65" dirty="0">
                <a:latin typeface="Arial MT"/>
                <a:cs typeface="Arial MT"/>
              </a:rPr>
              <a:t> </a:t>
            </a:r>
            <a:r>
              <a:rPr lang="en-IN" sz="2400" dirty="0">
                <a:latin typeface="Arial MT"/>
                <a:cs typeface="Arial MT"/>
              </a:rPr>
              <a:t>of</a:t>
            </a:r>
            <a:r>
              <a:rPr lang="en-IN" sz="2400" spc="-35" dirty="0">
                <a:latin typeface="Arial MT"/>
                <a:cs typeface="Arial MT"/>
              </a:rPr>
              <a:t> </a:t>
            </a:r>
            <a:r>
              <a:rPr lang="en-IN" sz="2400" spc="5" dirty="0" err="1">
                <a:latin typeface="Arial MT"/>
                <a:cs typeface="Arial MT"/>
              </a:rPr>
              <a:t>th</a:t>
            </a:r>
            <a:r>
              <a:rPr lang="en-IN"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organization</a:t>
            </a:r>
            <a:r>
              <a:rPr sz="2400" spc="-40" dirty="0">
                <a:latin typeface="Arial MT"/>
                <a:cs typeface="Arial MT"/>
              </a:rPr>
              <a:t> </a:t>
            </a:r>
            <a:r>
              <a:rPr sz="2400" spc="5" dirty="0">
                <a:latin typeface="Arial MT"/>
                <a:cs typeface="Arial MT"/>
              </a:rPr>
              <a:t>to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</a:t>
            </a:r>
            <a:r>
              <a:rPr sz="2400" spc="-4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large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extent</a:t>
            </a:r>
            <a:endParaRPr sz="2400" dirty="0">
              <a:latin typeface="Arial MT"/>
              <a:cs typeface="Arial MT"/>
            </a:endParaRPr>
          </a:p>
          <a:p>
            <a:pPr algn="just"/>
            <a:endParaRPr sz="2400" dirty="0">
              <a:latin typeface="Arial MT"/>
              <a:cs typeface="Arial MT"/>
            </a:endParaRPr>
          </a:p>
          <a:p>
            <a:pPr marL="12700" algn="just">
              <a:spcBef>
                <a:spcPts val="5"/>
              </a:spcBef>
              <a:tabLst>
                <a:tab pos="240665" algn="l"/>
                <a:tab pos="241300" algn="l"/>
              </a:tabLst>
            </a:pPr>
            <a:r>
              <a:rPr sz="2400" spc="5" dirty="0">
                <a:latin typeface="Arial MT"/>
                <a:cs typeface="Arial MT"/>
              </a:rPr>
              <a:t>IT</a:t>
            </a:r>
            <a:r>
              <a:rPr sz="2400" spc="-8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has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5" dirty="0">
                <a:latin typeface="Arial MT"/>
                <a:cs typeface="Arial MT"/>
              </a:rPr>
              <a:t>an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influence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5" dirty="0">
                <a:latin typeface="Arial MT"/>
                <a:cs typeface="Arial MT"/>
              </a:rPr>
              <a:t>on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all</a:t>
            </a:r>
            <a:r>
              <a:rPr lang="en-US" sz="2400" spc="-5" dirty="0">
                <a:latin typeface="Arial MT"/>
                <a:cs typeface="Arial MT"/>
              </a:rPr>
              <a:t> </a:t>
            </a:r>
            <a:r>
              <a:rPr sz="2400" spc="5" dirty="0">
                <a:latin typeface="Arial MT"/>
                <a:cs typeface="Arial MT"/>
              </a:rPr>
              <a:t>the</a:t>
            </a:r>
            <a:r>
              <a:rPr sz="2400" spc="-6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sectors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of </a:t>
            </a:r>
            <a:r>
              <a:rPr sz="2400" spc="-5" dirty="0">
                <a:latin typeface="Arial MT"/>
                <a:cs typeface="Arial MT"/>
              </a:rPr>
              <a:t>HRM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in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spc="5" dirty="0">
                <a:latin typeface="Arial MT"/>
                <a:cs typeface="Arial MT"/>
              </a:rPr>
              <a:t>terms</a:t>
            </a:r>
            <a:r>
              <a:rPr sz="2400" spc="-8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of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planning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and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management,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recruitment,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training</a:t>
            </a:r>
            <a:r>
              <a:rPr sz="2400" spc="-2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and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development</a:t>
            </a:r>
            <a:endParaRPr sz="2400" dirty="0">
              <a:latin typeface="Arial MT"/>
              <a:cs typeface="Arial MT"/>
            </a:endParaRPr>
          </a:p>
          <a:p>
            <a:pPr algn="just"/>
            <a:endParaRPr sz="2400" dirty="0">
              <a:latin typeface="Arial MT"/>
              <a:cs typeface="Arial MT"/>
            </a:endParaRPr>
          </a:p>
          <a:p>
            <a:pPr marL="12700" algn="just">
              <a:tabLst>
                <a:tab pos="240665" algn="l"/>
                <a:tab pos="241300" algn="l"/>
              </a:tabLst>
            </a:pPr>
            <a:r>
              <a:rPr sz="2400" spc="5" dirty="0">
                <a:latin typeface="Arial MT"/>
                <a:cs typeface="Arial MT"/>
              </a:rPr>
              <a:t>It</a:t>
            </a:r>
            <a:r>
              <a:rPr sz="2400" spc="-4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is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clear</a:t>
            </a:r>
            <a:r>
              <a:rPr sz="2400" dirty="0">
                <a:latin typeface="Arial MT"/>
                <a:cs typeface="Arial MT"/>
              </a:rPr>
              <a:t> that</a:t>
            </a:r>
            <a:r>
              <a:rPr sz="2400" spc="-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no</a:t>
            </a:r>
            <a:r>
              <a:rPr sz="2400" spc="-1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single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company</a:t>
            </a:r>
            <a:r>
              <a:rPr sz="2400" spc="-55" dirty="0">
                <a:latin typeface="Arial MT"/>
                <a:cs typeface="Arial MT"/>
              </a:rPr>
              <a:t> </a:t>
            </a:r>
            <a:r>
              <a:rPr sz="2400" spc="-15" dirty="0">
                <a:latin typeface="Arial MT"/>
                <a:cs typeface="Arial MT"/>
              </a:rPr>
              <a:t>will</a:t>
            </a:r>
            <a:r>
              <a:rPr sz="2400" spc="3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be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able </a:t>
            </a:r>
            <a:r>
              <a:rPr sz="2400" spc="10" dirty="0">
                <a:latin typeface="Arial MT"/>
                <a:cs typeface="Arial MT"/>
              </a:rPr>
              <a:t>to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avoid </a:t>
            </a:r>
            <a:r>
              <a:rPr sz="2400" dirty="0">
                <a:latin typeface="Arial MT"/>
                <a:cs typeface="Arial MT"/>
              </a:rPr>
              <a:t>these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changes</a:t>
            </a:r>
            <a:r>
              <a:rPr sz="2400" spc="-4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and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adaptation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is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necessary.</a:t>
            </a:r>
            <a:endParaRPr sz="24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5247" y="6399867"/>
            <a:ext cx="61912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400" b="1" spc="-10" dirty="0">
                <a:solidFill>
                  <a:srgbClr val="BEBEBE"/>
                </a:solidFill>
                <a:latin typeface="Arial"/>
                <a:cs typeface="Arial"/>
              </a:rPr>
              <a:t>SLIDE</a:t>
            </a:r>
            <a:r>
              <a:rPr sz="1400" b="1" spc="-75" dirty="0">
                <a:solidFill>
                  <a:srgbClr val="BEBEBE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C000"/>
                </a:solidFill>
                <a:latin typeface="Arial"/>
                <a:cs typeface="Arial"/>
              </a:rPr>
              <a:t>/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809548" y="424561"/>
              <a:ext cx="2884805" cy="5214620"/>
            </a:xfrm>
            <a:custGeom>
              <a:avLst/>
              <a:gdLst/>
              <a:ahLst/>
              <a:cxnLst/>
              <a:rect l="l" t="t" r="r" b="b"/>
              <a:pathLst>
                <a:path w="2884804" h="5214620">
                  <a:moveTo>
                    <a:pt x="2884678" y="0"/>
                  </a:moveTo>
                  <a:lnTo>
                    <a:pt x="0" y="0"/>
                  </a:lnTo>
                  <a:lnTo>
                    <a:pt x="0" y="5214239"/>
                  </a:lnTo>
                  <a:lnTo>
                    <a:pt x="2884678" y="5214239"/>
                  </a:lnTo>
                  <a:lnTo>
                    <a:pt x="2884678" y="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09548" y="424561"/>
              <a:ext cx="2884805" cy="5214620"/>
            </a:xfrm>
            <a:custGeom>
              <a:avLst/>
              <a:gdLst/>
              <a:ahLst/>
              <a:cxnLst/>
              <a:rect l="l" t="t" r="r" b="b"/>
              <a:pathLst>
                <a:path w="2884804" h="5214620">
                  <a:moveTo>
                    <a:pt x="0" y="5214239"/>
                  </a:moveTo>
                  <a:lnTo>
                    <a:pt x="2884678" y="5214239"/>
                  </a:lnTo>
                  <a:lnTo>
                    <a:pt x="2884678" y="0"/>
                  </a:lnTo>
                  <a:lnTo>
                    <a:pt x="0" y="0"/>
                  </a:lnTo>
                  <a:lnTo>
                    <a:pt x="0" y="5214239"/>
                  </a:lnTo>
                  <a:close/>
                </a:path>
              </a:pathLst>
            </a:custGeom>
            <a:ln w="127000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70457" y="1763649"/>
            <a:ext cx="1750695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23215" marR="5080" indent="-311150">
              <a:lnSpc>
                <a:spcPct val="100000"/>
              </a:lnSpc>
              <a:spcBef>
                <a:spcPts val="105"/>
              </a:spcBef>
            </a:pPr>
            <a:r>
              <a:rPr lang="en-US" sz="4000" b="0" dirty="0">
                <a:solidFill>
                  <a:srgbClr val="3E3E3E"/>
                </a:solidFill>
                <a:latin typeface="Arial MT"/>
                <a:cs typeface="Arial MT"/>
              </a:rPr>
              <a:t>Q &amp; A</a:t>
            </a:r>
            <a:endParaRPr sz="4000" dirty="0">
              <a:latin typeface="Arial MT"/>
              <a:cs typeface="Arial MT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045970" y="3295903"/>
            <a:ext cx="339725" cy="0"/>
          </a:xfrm>
          <a:custGeom>
            <a:avLst/>
            <a:gdLst/>
            <a:ahLst/>
            <a:cxnLst/>
            <a:rect l="l" t="t" r="r" b="b"/>
            <a:pathLst>
              <a:path w="339725">
                <a:moveTo>
                  <a:pt x="0" y="0"/>
                </a:moveTo>
                <a:lnTo>
                  <a:pt x="339725" y="0"/>
                </a:lnTo>
              </a:path>
            </a:pathLst>
          </a:custGeom>
          <a:ln w="6350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3200" y="228600"/>
            <a:ext cx="466471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spc="-15" dirty="0">
                <a:solidFill>
                  <a:srgbClr val="252525"/>
                </a:solidFill>
                <a:latin typeface="Arial"/>
                <a:cs typeface="Arial"/>
              </a:rPr>
              <a:t>I</a:t>
            </a:r>
            <a:r>
              <a:rPr sz="4400" b="1" spc="-35" dirty="0">
                <a:solidFill>
                  <a:srgbClr val="252525"/>
                </a:solidFill>
                <a:latin typeface="Arial"/>
                <a:cs typeface="Arial"/>
              </a:rPr>
              <a:t>N</a:t>
            </a:r>
            <a:r>
              <a:rPr sz="4400" b="1" spc="-30" dirty="0">
                <a:solidFill>
                  <a:srgbClr val="252525"/>
                </a:solidFill>
                <a:latin typeface="Arial"/>
                <a:cs typeface="Arial"/>
              </a:rPr>
              <a:t>T</a:t>
            </a:r>
            <a:r>
              <a:rPr sz="4400" b="1" spc="-35" dirty="0">
                <a:solidFill>
                  <a:srgbClr val="252525"/>
                </a:solidFill>
                <a:latin typeface="Arial"/>
                <a:cs typeface="Arial"/>
              </a:rPr>
              <a:t>R</a:t>
            </a:r>
            <a:r>
              <a:rPr sz="4400" b="1" spc="-15" dirty="0">
                <a:solidFill>
                  <a:srgbClr val="252525"/>
                </a:solidFill>
                <a:latin typeface="Arial"/>
                <a:cs typeface="Arial"/>
              </a:rPr>
              <a:t>O</a:t>
            </a:r>
            <a:r>
              <a:rPr sz="4400" b="1" spc="-35" dirty="0">
                <a:solidFill>
                  <a:srgbClr val="252525"/>
                </a:solidFill>
                <a:latin typeface="Arial"/>
                <a:cs typeface="Arial"/>
              </a:rPr>
              <a:t>DUC</a:t>
            </a:r>
            <a:r>
              <a:rPr sz="4400" b="1" spc="-30" dirty="0">
                <a:solidFill>
                  <a:srgbClr val="252525"/>
                </a:solidFill>
                <a:latin typeface="Arial"/>
                <a:cs typeface="Arial"/>
              </a:rPr>
              <a:t>T</a:t>
            </a:r>
            <a:r>
              <a:rPr sz="4400" b="1" spc="-15" dirty="0">
                <a:solidFill>
                  <a:srgbClr val="252525"/>
                </a:solidFill>
                <a:latin typeface="Arial"/>
                <a:cs typeface="Arial"/>
              </a:rPr>
              <a:t>IO</a:t>
            </a:r>
            <a:r>
              <a:rPr sz="4400" b="1" dirty="0">
                <a:solidFill>
                  <a:srgbClr val="252525"/>
                </a:solidFill>
                <a:latin typeface="Arial"/>
                <a:cs typeface="Arial"/>
              </a:rPr>
              <a:t>N</a:t>
            </a:r>
            <a:endParaRPr sz="4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200" y="1371600"/>
            <a:ext cx="4368800" cy="542456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469900" marR="368300" indent="-457200" algn="just">
              <a:spcBef>
                <a:spcPts val="60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sz="2800" spc="-30" dirty="0">
                <a:latin typeface="Arial MT"/>
                <a:cs typeface="Arial MT"/>
              </a:rPr>
              <a:t>Technology</a:t>
            </a:r>
            <a:r>
              <a:rPr lang="en-US" sz="2800" spc="-30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has 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transformed our 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lives</a:t>
            </a:r>
            <a:r>
              <a:rPr sz="2800" spc="-2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and</a:t>
            </a:r>
            <a:r>
              <a:rPr sz="2800" spc="-25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the</a:t>
            </a:r>
            <a:r>
              <a:rPr sz="2800" spc="-45" dirty="0">
                <a:latin typeface="Arial MT"/>
                <a:cs typeface="Arial MT"/>
              </a:rPr>
              <a:t> </a:t>
            </a:r>
            <a:r>
              <a:rPr sz="2800" spc="-10" dirty="0">
                <a:latin typeface="Arial MT"/>
                <a:cs typeface="Arial MT"/>
              </a:rPr>
              <a:t>way </a:t>
            </a:r>
            <a:r>
              <a:rPr sz="2800" spc="-760" dirty="0">
                <a:latin typeface="Arial MT"/>
                <a:cs typeface="Arial MT"/>
              </a:rPr>
              <a:t> </a:t>
            </a:r>
            <a:r>
              <a:rPr sz="2800" spc="-20" dirty="0">
                <a:latin typeface="Arial MT"/>
                <a:cs typeface="Arial MT"/>
              </a:rPr>
              <a:t>we</a:t>
            </a:r>
            <a:r>
              <a:rPr sz="2800" spc="-3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communicate</a:t>
            </a:r>
            <a:endParaRPr lang="en-US" sz="2800" dirty="0">
              <a:latin typeface="Arial MT"/>
              <a:cs typeface="Arial MT"/>
            </a:endParaRPr>
          </a:p>
          <a:p>
            <a:pPr marL="469900" marR="368300" indent="-457200" algn="just">
              <a:spcBef>
                <a:spcPts val="60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sz="2800" dirty="0">
                <a:latin typeface="Arial MT"/>
                <a:cs typeface="Arial MT"/>
              </a:rPr>
              <a:t>Company </a:t>
            </a:r>
            <a:r>
              <a:rPr sz="2800" spc="5" dirty="0">
                <a:latin typeface="Arial MT"/>
                <a:cs typeface="Arial MT"/>
              </a:rPr>
              <a:t>and</a:t>
            </a:r>
            <a:r>
              <a:rPr lang="en-US" sz="2800" spc="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workers </a:t>
            </a:r>
            <a:r>
              <a:rPr sz="2800" dirty="0">
                <a:latin typeface="Arial MT"/>
                <a:cs typeface="Arial MT"/>
              </a:rPr>
              <a:t>are 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changing</a:t>
            </a:r>
            <a:r>
              <a:rPr lang="en-US" sz="280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according </a:t>
            </a:r>
            <a:r>
              <a:rPr sz="2800" spc="-765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to</a:t>
            </a:r>
            <a:r>
              <a:rPr sz="2800" spc="-65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new</a:t>
            </a:r>
            <a:r>
              <a:rPr sz="2800" spc="-30" dirty="0">
                <a:latin typeface="Arial MT"/>
                <a:cs typeface="Arial MT"/>
              </a:rPr>
              <a:t> </a:t>
            </a:r>
            <a:r>
              <a:rPr sz="2800" spc="-20" dirty="0">
                <a:latin typeface="Arial MT"/>
                <a:cs typeface="Arial MT"/>
              </a:rPr>
              <a:t>technology.</a:t>
            </a:r>
            <a:endParaRPr sz="2800" dirty="0">
              <a:latin typeface="Arial MT"/>
              <a:cs typeface="Arial MT"/>
            </a:endParaRPr>
          </a:p>
          <a:p>
            <a:pPr marL="469900" marR="290830" indent="-457200" algn="just">
              <a:spcBef>
                <a:spcPts val="60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sz="2800" spc="-30" dirty="0">
                <a:latin typeface="Arial MT"/>
                <a:cs typeface="Arial MT"/>
              </a:rPr>
              <a:t>Technology </a:t>
            </a:r>
            <a:r>
              <a:rPr sz="2800" dirty="0">
                <a:latin typeface="Arial MT"/>
                <a:cs typeface="Arial MT"/>
              </a:rPr>
              <a:t>and </a:t>
            </a:r>
            <a:r>
              <a:rPr sz="2800" spc="-5" dirty="0">
                <a:latin typeface="Arial MT"/>
                <a:cs typeface="Arial MT"/>
              </a:rPr>
              <a:t>HRM</a:t>
            </a:r>
            <a:r>
              <a:rPr sz="2800" spc="-50" dirty="0">
                <a:latin typeface="Arial MT"/>
                <a:cs typeface="Arial MT"/>
              </a:rPr>
              <a:t> </a:t>
            </a:r>
            <a:r>
              <a:rPr sz="2800" spc="-10" dirty="0">
                <a:latin typeface="Arial MT"/>
                <a:cs typeface="Arial MT"/>
              </a:rPr>
              <a:t>have</a:t>
            </a:r>
            <a:r>
              <a:rPr sz="2800" spc="10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a</a:t>
            </a:r>
            <a:r>
              <a:rPr sz="2800" spc="-25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wide </a:t>
            </a:r>
            <a:r>
              <a:rPr sz="2800" spc="-76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range of impact </a:t>
            </a:r>
            <a:r>
              <a:rPr sz="2800" spc="5" dirty="0">
                <a:latin typeface="Arial MT"/>
                <a:cs typeface="Arial MT"/>
              </a:rPr>
              <a:t> upon</a:t>
            </a:r>
            <a:r>
              <a:rPr sz="2800" spc="-55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each</a:t>
            </a:r>
            <a:r>
              <a:rPr sz="2800" spc="-30" dirty="0">
                <a:latin typeface="Arial MT"/>
                <a:cs typeface="Arial MT"/>
              </a:rPr>
              <a:t> </a:t>
            </a:r>
            <a:r>
              <a:rPr sz="2800" spc="-20" dirty="0">
                <a:latin typeface="Arial MT"/>
                <a:cs typeface="Arial MT"/>
              </a:rPr>
              <a:t>other.</a:t>
            </a:r>
            <a:endParaRPr sz="2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5247" y="6399867"/>
            <a:ext cx="61912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400" b="1" spc="-10" dirty="0">
                <a:solidFill>
                  <a:srgbClr val="BEBEBE"/>
                </a:solidFill>
                <a:latin typeface="Arial"/>
                <a:cs typeface="Arial"/>
              </a:rPr>
              <a:t>SLIDE</a:t>
            </a:r>
            <a:r>
              <a:rPr sz="1400" b="1" spc="-75" dirty="0">
                <a:solidFill>
                  <a:srgbClr val="BEBEBE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C000"/>
                </a:solidFill>
                <a:latin typeface="Arial"/>
                <a:cs typeface="Arial"/>
              </a:rPr>
              <a:t>/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ln>
              <a:solidFill>
                <a:srgbClr val="252525"/>
              </a:solidFill>
            </a:ln>
          </p:spPr>
        </p:pic>
        <p:sp>
          <p:nvSpPr>
            <p:cNvPr id="5" name="object 5"/>
            <p:cNvSpPr/>
            <p:nvPr/>
          </p:nvSpPr>
          <p:spPr>
            <a:xfrm>
              <a:off x="3609975" y="0"/>
              <a:ext cx="5534025" cy="6858000"/>
            </a:xfrm>
            <a:custGeom>
              <a:avLst/>
              <a:gdLst/>
              <a:ahLst/>
              <a:cxnLst/>
              <a:rect l="l" t="t" r="r" b="b"/>
              <a:pathLst>
                <a:path w="5534025" h="6858000">
                  <a:moveTo>
                    <a:pt x="0" y="6857998"/>
                  </a:moveTo>
                  <a:lnTo>
                    <a:pt x="5534025" y="6857998"/>
                  </a:lnTo>
                  <a:lnTo>
                    <a:pt x="5534025" y="0"/>
                  </a:lnTo>
                  <a:lnTo>
                    <a:pt x="0" y="0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BEBEBE">
                <a:alpha val="19999"/>
              </a:srgbClr>
            </a:solidFill>
            <a:ln>
              <a:solidFill>
                <a:srgbClr val="2525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3609975" cy="6858000"/>
            </a:xfrm>
            <a:custGeom>
              <a:avLst/>
              <a:gdLst/>
              <a:ahLst/>
              <a:cxnLst/>
              <a:rect l="l" t="t" r="r" b="b"/>
              <a:pathLst>
                <a:path w="3609975" h="6858000">
                  <a:moveTo>
                    <a:pt x="0" y="6857998"/>
                  </a:moveTo>
                  <a:lnTo>
                    <a:pt x="3609975" y="6857998"/>
                  </a:lnTo>
                  <a:lnTo>
                    <a:pt x="3609975" y="0"/>
                  </a:lnTo>
                  <a:lnTo>
                    <a:pt x="0" y="0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FFC000">
                <a:alpha val="79998"/>
              </a:srgbClr>
            </a:solidFill>
            <a:ln>
              <a:solidFill>
                <a:srgbClr val="2525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61947" y="3555365"/>
              <a:ext cx="546100" cy="0"/>
            </a:xfrm>
            <a:custGeom>
              <a:avLst/>
              <a:gdLst/>
              <a:ahLst/>
              <a:cxnLst/>
              <a:rect l="l" t="t" r="r" b="b"/>
              <a:pathLst>
                <a:path w="546100">
                  <a:moveTo>
                    <a:pt x="0" y="0"/>
                  </a:moveTo>
                  <a:lnTo>
                    <a:pt x="545846" y="0"/>
                  </a:lnTo>
                </a:path>
              </a:pathLst>
            </a:custGeom>
            <a:ln w="6350">
              <a:solidFill>
                <a:srgbClr val="25252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53720" y="776173"/>
            <a:ext cx="3307079" cy="2221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600" spc="-25" dirty="0">
                <a:solidFill>
                  <a:srgbClr val="252525"/>
                </a:solidFill>
              </a:rPr>
              <a:t>TECHNOLOGY </a:t>
            </a:r>
            <a:r>
              <a:rPr sz="3600" spc="-990" dirty="0">
                <a:solidFill>
                  <a:srgbClr val="252525"/>
                </a:solidFill>
              </a:rPr>
              <a:t> </a:t>
            </a:r>
            <a:r>
              <a:rPr sz="3600" spc="-55" dirty="0">
                <a:solidFill>
                  <a:srgbClr val="252525"/>
                </a:solidFill>
              </a:rPr>
              <a:t>AND</a:t>
            </a:r>
            <a:r>
              <a:rPr sz="3600" spc="-5" dirty="0">
                <a:solidFill>
                  <a:srgbClr val="252525"/>
                </a:solidFill>
              </a:rPr>
              <a:t> </a:t>
            </a:r>
            <a:r>
              <a:rPr sz="3600" spc="-45" dirty="0">
                <a:solidFill>
                  <a:srgbClr val="252525"/>
                </a:solidFill>
              </a:rPr>
              <a:t>HUMAN </a:t>
            </a:r>
            <a:r>
              <a:rPr sz="3600" spc="-40" dirty="0">
                <a:solidFill>
                  <a:srgbClr val="252525"/>
                </a:solidFill>
              </a:rPr>
              <a:t> </a:t>
            </a:r>
            <a:r>
              <a:rPr sz="3600" spc="-30" dirty="0">
                <a:solidFill>
                  <a:srgbClr val="252525"/>
                </a:solidFill>
              </a:rPr>
              <a:t>RESOURCE </a:t>
            </a:r>
            <a:r>
              <a:rPr sz="3600" spc="-25" dirty="0">
                <a:solidFill>
                  <a:srgbClr val="252525"/>
                </a:solidFill>
              </a:rPr>
              <a:t> M</a:t>
            </a:r>
            <a:r>
              <a:rPr sz="3600" spc="-135" dirty="0">
                <a:solidFill>
                  <a:srgbClr val="252525"/>
                </a:solidFill>
              </a:rPr>
              <a:t>A</a:t>
            </a:r>
            <a:r>
              <a:rPr sz="3600" spc="-5" dirty="0">
                <a:solidFill>
                  <a:srgbClr val="252525"/>
                </a:solidFill>
              </a:rPr>
              <a:t>N</a:t>
            </a:r>
            <a:r>
              <a:rPr sz="3600" spc="-95" dirty="0">
                <a:solidFill>
                  <a:srgbClr val="252525"/>
                </a:solidFill>
              </a:rPr>
              <a:t>A</a:t>
            </a:r>
            <a:r>
              <a:rPr sz="3600" spc="-20" dirty="0">
                <a:solidFill>
                  <a:srgbClr val="252525"/>
                </a:solidFill>
              </a:rPr>
              <a:t>G</a:t>
            </a:r>
            <a:r>
              <a:rPr sz="3600" spc="-30" dirty="0">
                <a:solidFill>
                  <a:srgbClr val="252525"/>
                </a:solidFill>
              </a:rPr>
              <a:t>E</a:t>
            </a:r>
            <a:r>
              <a:rPr sz="3600" spc="-25" dirty="0">
                <a:solidFill>
                  <a:srgbClr val="252525"/>
                </a:solidFill>
              </a:rPr>
              <a:t>M</a:t>
            </a:r>
            <a:r>
              <a:rPr sz="3600" spc="-30" dirty="0">
                <a:solidFill>
                  <a:srgbClr val="252525"/>
                </a:solidFill>
              </a:rPr>
              <a:t>E</a:t>
            </a:r>
            <a:r>
              <a:rPr sz="3600" spc="-40" dirty="0">
                <a:solidFill>
                  <a:srgbClr val="252525"/>
                </a:solidFill>
              </a:rPr>
              <a:t>N</a:t>
            </a:r>
            <a:r>
              <a:rPr sz="3600" dirty="0">
                <a:solidFill>
                  <a:srgbClr val="252525"/>
                </a:solidFill>
              </a:rPr>
              <a:t>T</a:t>
            </a:r>
            <a:endParaRPr sz="3600"/>
          </a:p>
        </p:txBody>
      </p:sp>
      <p:grpSp>
        <p:nvGrpSpPr>
          <p:cNvPr id="9" name="object 9"/>
          <p:cNvGrpSpPr/>
          <p:nvPr/>
        </p:nvGrpSpPr>
        <p:grpSpPr>
          <a:xfrm>
            <a:off x="2451100" y="5319140"/>
            <a:ext cx="2675890" cy="1203325"/>
            <a:chOff x="2451100" y="5319140"/>
            <a:chExt cx="2675890" cy="1203325"/>
          </a:xfrm>
        </p:grpSpPr>
        <p:sp>
          <p:nvSpPr>
            <p:cNvPr id="10" name="object 10"/>
            <p:cNvSpPr/>
            <p:nvPr/>
          </p:nvSpPr>
          <p:spPr>
            <a:xfrm>
              <a:off x="2514600" y="5382640"/>
              <a:ext cx="925194" cy="1076325"/>
            </a:xfrm>
            <a:custGeom>
              <a:avLst/>
              <a:gdLst/>
              <a:ahLst/>
              <a:cxnLst/>
              <a:rect l="l" t="t" r="r" b="b"/>
              <a:pathLst>
                <a:path w="925195" h="1076325">
                  <a:moveTo>
                    <a:pt x="924687" y="1076185"/>
                  </a:moveTo>
                  <a:lnTo>
                    <a:pt x="0" y="1076185"/>
                  </a:lnTo>
                  <a:lnTo>
                    <a:pt x="0" y="0"/>
                  </a:lnTo>
                  <a:lnTo>
                    <a:pt x="924687" y="0"/>
                  </a:lnTo>
                </a:path>
              </a:pathLst>
            </a:custGeom>
            <a:ln w="1270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10939" y="5382640"/>
              <a:ext cx="1352550" cy="1076325"/>
            </a:xfrm>
            <a:custGeom>
              <a:avLst/>
              <a:gdLst/>
              <a:ahLst/>
              <a:cxnLst/>
              <a:rect l="l" t="t" r="r" b="b"/>
              <a:pathLst>
                <a:path w="1352550" h="1076325">
                  <a:moveTo>
                    <a:pt x="0" y="1076185"/>
                  </a:moveTo>
                  <a:lnTo>
                    <a:pt x="1352169" y="1076185"/>
                  </a:lnTo>
                  <a:lnTo>
                    <a:pt x="1352169" y="0"/>
                  </a:lnTo>
                  <a:lnTo>
                    <a:pt x="0" y="0"/>
                  </a:lnTo>
                </a:path>
              </a:pathLst>
            </a:custGeom>
            <a:ln w="127000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867914" cy="68580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594667" y="196464"/>
            <a:ext cx="3136265" cy="326704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just">
              <a:lnSpc>
                <a:spcPct val="150000"/>
              </a:lnSpc>
              <a:spcBef>
                <a:spcPts val="1200"/>
              </a:spcBef>
            </a:pP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79%</a:t>
            </a:r>
            <a:r>
              <a:rPr sz="2400" b="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2400" b="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companies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dirty="0">
                <a:solidFill>
                  <a:schemeClr val="tx1"/>
                </a:solidFill>
                <a:latin typeface="Arial MT"/>
                <a:cs typeface="Arial MT"/>
              </a:rPr>
              <a:t>from</a:t>
            </a:r>
            <a:r>
              <a:rPr sz="2400" b="0" spc="-5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lang="en-US" sz="2400" b="0" spc="-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Global 500</a:t>
            </a:r>
            <a:r>
              <a:rPr sz="2400" b="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lang="en-IN" sz="2400" b="0" dirty="0">
                <a:solidFill>
                  <a:schemeClr val="tx1"/>
                </a:solidFill>
                <a:latin typeface="Arial MT"/>
                <a:cs typeface="Arial MT"/>
              </a:rPr>
              <a:t>group u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se 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the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Internet </a:t>
            </a:r>
            <a:r>
              <a:rPr sz="2400" b="0" dirty="0">
                <a:solidFill>
                  <a:schemeClr val="tx1"/>
                </a:solidFill>
                <a:latin typeface="Arial MT"/>
                <a:cs typeface="Arial MT"/>
              </a:rPr>
              <a:t>for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seeking 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new </a:t>
            </a:r>
            <a:r>
              <a:rPr sz="2400" b="0" spc="-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personnel</a:t>
            </a:r>
            <a:r>
              <a:rPr lang="en-IN" sz="2400" b="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lang="en-IN" sz="2400" b="0" spc="-10" dirty="0" err="1">
                <a:solidFill>
                  <a:schemeClr val="tx1"/>
                </a:solidFill>
                <a:latin typeface="Arial MT"/>
                <a:cs typeface="Arial MT"/>
              </a:rPr>
              <a:t>upto</a:t>
            </a:r>
            <a:r>
              <a:rPr lang="en-IN" sz="2400" b="0" spc="-10" dirty="0">
                <a:solidFill>
                  <a:schemeClr val="tx1"/>
                </a:solidFill>
                <a:latin typeface="Arial MT"/>
                <a:cs typeface="Arial MT"/>
              </a:rPr>
              <a:t> certain extent</a:t>
            </a:r>
            <a:r>
              <a:rPr sz="2400" b="0" spc="-10" dirty="0">
                <a:solidFill>
                  <a:schemeClr val="tx1"/>
                </a:solidFill>
                <a:latin typeface="Arial MT"/>
                <a:cs typeface="Arial MT"/>
              </a:rPr>
              <a:t>.</a:t>
            </a:r>
            <a:endParaRPr sz="24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94666" y="3659976"/>
            <a:ext cx="3396933" cy="326704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50000"/>
              </a:lnSpc>
            </a:pPr>
            <a:r>
              <a:rPr sz="2400" u="heavy" spc="-10" dirty="0">
                <a:uFill>
                  <a:solidFill>
                    <a:srgbClr val="7E7E7E"/>
                  </a:solidFill>
                </a:uFill>
                <a:latin typeface="Arial MT"/>
                <a:cs typeface="Arial MT"/>
              </a:rPr>
              <a:t>Advantages:</a:t>
            </a:r>
            <a:endParaRPr sz="2400" dirty="0">
              <a:latin typeface="Arial MT"/>
              <a:cs typeface="Arial MT"/>
            </a:endParaRPr>
          </a:p>
          <a:p>
            <a:pPr marL="101600" indent="-89535">
              <a:lnSpc>
                <a:spcPct val="150000"/>
              </a:lnSpc>
              <a:buSzPct val="95000"/>
              <a:buChar char="•"/>
              <a:tabLst>
                <a:tab pos="102235" algn="l"/>
              </a:tabLst>
            </a:pPr>
            <a:r>
              <a:rPr sz="2400" spc="-15" dirty="0">
                <a:latin typeface="Arial MT"/>
                <a:cs typeface="Arial MT"/>
              </a:rPr>
              <a:t>Lower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costs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of</a:t>
            </a:r>
            <a:r>
              <a:rPr sz="2400" spc="-2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recruiting</a:t>
            </a:r>
            <a:endParaRPr sz="2400" dirty="0">
              <a:latin typeface="Arial MT"/>
              <a:cs typeface="Arial MT"/>
            </a:endParaRPr>
          </a:p>
          <a:p>
            <a:pPr marL="101600" indent="-89535">
              <a:lnSpc>
                <a:spcPct val="150000"/>
              </a:lnSpc>
              <a:buSzPct val="95000"/>
              <a:buChar char="•"/>
              <a:tabLst>
                <a:tab pos="102235" algn="l"/>
              </a:tabLst>
            </a:pPr>
            <a:r>
              <a:rPr sz="2400" dirty="0">
                <a:latin typeface="Arial MT"/>
                <a:cs typeface="Arial MT"/>
              </a:rPr>
              <a:t>Quicker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process</a:t>
            </a:r>
            <a:r>
              <a:rPr sz="2400" spc="-4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of</a:t>
            </a:r>
            <a:endParaRPr sz="2400" dirty="0">
              <a:latin typeface="Arial MT"/>
              <a:cs typeface="Arial MT"/>
            </a:endParaRPr>
          </a:p>
          <a:p>
            <a:pPr marL="12700">
              <a:lnSpc>
                <a:spcPct val="150000"/>
              </a:lnSpc>
            </a:pPr>
            <a:r>
              <a:rPr sz="2400" spc="-5" dirty="0">
                <a:latin typeface="Arial MT"/>
                <a:cs typeface="Arial MT"/>
              </a:rPr>
              <a:t>recruitment</a:t>
            </a:r>
            <a:endParaRPr sz="2400" dirty="0">
              <a:latin typeface="Arial MT"/>
              <a:cs typeface="Arial MT"/>
            </a:endParaRPr>
          </a:p>
          <a:p>
            <a:pPr marL="101600" indent="-89535">
              <a:lnSpc>
                <a:spcPct val="150000"/>
              </a:lnSpc>
              <a:buSzPct val="95000"/>
              <a:buChar char="•"/>
              <a:tabLst>
                <a:tab pos="102235" algn="l"/>
              </a:tabLst>
            </a:pPr>
            <a:r>
              <a:rPr sz="2400" spc="-10" dirty="0">
                <a:latin typeface="Arial MT"/>
                <a:cs typeface="Arial MT"/>
              </a:rPr>
              <a:t>Possibility</a:t>
            </a:r>
            <a:r>
              <a:rPr sz="2400" spc="20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to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5" dirty="0">
                <a:latin typeface="Arial MT"/>
                <a:cs typeface="Arial MT"/>
              </a:rPr>
              <a:t>attract</a:t>
            </a:r>
            <a:r>
              <a:rPr sz="2400" spc="-10" dirty="0">
                <a:latin typeface="Arial MT"/>
                <a:cs typeface="Arial MT"/>
              </a:rPr>
              <a:t> better</a:t>
            </a:r>
            <a:r>
              <a:rPr lang="en-US" sz="2400" spc="-10" dirty="0">
                <a:latin typeface="Arial MT"/>
                <a:cs typeface="Arial MT"/>
              </a:rPr>
              <a:t> </a:t>
            </a:r>
            <a:r>
              <a:rPr sz="2400" spc="-10" dirty="0">
                <a:latin typeface="Arial MT"/>
                <a:cs typeface="Arial MT"/>
              </a:rPr>
              <a:t>candidates</a:t>
            </a:r>
            <a:endParaRPr sz="2400" dirty="0">
              <a:latin typeface="Arial MT"/>
              <a:cs typeface="Arial MT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D89286E-30BD-AB34-13A6-A5D45777ADEC}"/>
              </a:ext>
            </a:extLst>
          </p:cNvPr>
          <p:cNvGrpSpPr/>
          <p:nvPr/>
        </p:nvGrpSpPr>
        <p:grpSpPr>
          <a:xfrm>
            <a:off x="2920873" y="457200"/>
            <a:ext cx="2260727" cy="1855850"/>
            <a:chOff x="2922523" y="1337513"/>
            <a:chExt cx="2260727" cy="1855850"/>
          </a:xfrm>
        </p:grpSpPr>
        <p:sp>
          <p:nvSpPr>
            <p:cNvPr id="6" name="object 6"/>
            <p:cNvSpPr txBox="1"/>
            <p:nvPr/>
          </p:nvSpPr>
          <p:spPr>
            <a:xfrm>
              <a:off x="2949955" y="1337513"/>
              <a:ext cx="2233295" cy="1398270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R="5080" algn="r">
                <a:lnSpc>
                  <a:spcPct val="100000"/>
                </a:lnSpc>
                <a:spcBef>
                  <a:spcPts val="100"/>
                </a:spcBef>
              </a:pPr>
              <a:r>
                <a:rPr sz="3000" b="1" spc="-30" dirty="0">
                  <a:solidFill>
                    <a:srgbClr val="252525"/>
                  </a:solidFill>
                  <a:latin typeface="Arial"/>
                  <a:cs typeface="Arial"/>
                </a:rPr>
                <a:t>Technology</a:t>
              </a:r>
              <a:endParaRPr sz="3000" dirty="0">
                <a:latin typeface="Arial"/>
                <a:cs typeface="Arial"/>
              </a:endParaRPr>
            </a:p>
            <a:p>
              <a:pPr marL="12700" marR="11430" indent="1097280" algn="r">
                <a:lnSpc>
                  <a:spcPct val="100000"/>
                </a:lnSpc>
                <a:spcBef>
                  <a:spcPts val="5"/>
                </a:spcBef>
              </a:pPr>
              <a:r>
                <a:rPr sz="3000" b="1" spc="-10" dirty="0">
                  <a:solidFill>
                    <a:srgbClr val="252525"/>
                  </a:solidFill>
                  <a:latin typeface="Arial"/>
                  <a:cs typeface="Arial"/>
                </a:rPr>
                <a:t>b</a:t>
              </a:r>
              <a:r>
                <a:rPr sz="3000" b="1" dirty="0">
                  <a:solidFill>
                    <a:srgbClr val="252525"/>
                  </a:solidFill>
                  <a:latin typeface="Arial"/>
                  <a:cs typeface="Arial"/>
                </a:rPr>
                <a:t>ased  Staffing</a:t>
              </a:r>
              <a:r>
                <a:rPr sz="3000" b="1" spc="-105" dirty="0">
                  <a:solidFill>
                    <a:srgbClr val="252525"/>
                  </a:solidFill>
                  <a:latin typeface="Arial"/>
                  <a:cs typeface="Arial"/>
                </a:rPr>
                <a:t> </a:t>
              </a:r>
              <a:r>
                <a:rPr sz="3000" b="1" spc="-5" dirty="0">
                  <a:solidFill>
                    <a:srgbClr val="252525"/>
                  </a:solidFill>
                  <a:latin typeface="Arial"/>
                  <a:cs typeface="Arial"/>
                </a:rPr>
                <a:t>and</a:t>
              </a:r>
              <a:endParaRPr sz="3000" dirty="0">
                <a:latin typeface="Arial"/>
                <a:cs typeface="Arial"/>
              </a:endParaRPr>
            </a:p>
          </p:txBody>
        </p:sp>
        <p:sp>
          <p:nvSpPr>
            <p:cNvPr id="7" name="object 7"/>
            <p:cNvSpPr txBox="1"/>
            <p:nvPr/>
          </p:nvSpPr>
          <p:spPr>
            <a:xfrm>
              <a:off x="2922523" y="2710129"/>
              <a:ext cx="2252980" cy="483234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sz="3000" b="1" dirty="0">
                  <a:solidFill>
                    <a:srgbClr val="252525"/>
                  </a:solidFill>
                  <a:latin typeface="Arial"/>
                  <a:cs typeface="Arial"/>
                </a:rPr>
                <a:t>Re</a:t>
              </a:r>
              <a:r>
                <a:rPr sz="3000" b="1" spc="10" dirty="0">
                  <a:solidFill>
                    <a:srgbClr val="252525"/>
                  </a:solidFill>
                  <a:latin typeface="Arial"/>
                  <a:cs typeface="Arial"/>
                </a:rPr>
                <a:t>c</a:t>
              </a:r>
              <a:r>
                <a:rPr sz="3000" b="1" dirty="0">
                  <a:solidFill>
                    <a:srgbClr val="252525"/>
                  </a:solidFill>
                  <a:latin typeface="Arial"/>
                  <a:cs typeface="Arial"/>
                </a:rPr>
                <a:t>rui</a:t>
              </a:r>
              <a:r>
                <a:rPr sz="3000" b="1" spc="5" dirty="0">
                  <a:solidFill>
                    <a:srgbClr val="252525"/>
                  </a:solidFill>
                  <a:latin typeface="Arial"/>
                  <a:cs typeface="Arial"/>
                </a:rPr>
                <a:t>t</a:t>
              </a:r>
              <a:r>
                <a:rPr sz="3000" b="1" dirty="0">
                  <a:solidFill>
                    <a:srgbClr val="252525"/>
                  </a:solidFill>
                  <a:latin typeface="Arial"/>
                  <a:cs typeface="Arial"/>
                </a:rPr>
                <a:t>ment</a:t>
              </a:r>
              <a:endParaRPr sz="3000" dirty="0">
                <a:latin typeface="Arial"/>
                <a:cs typeface="Arial"/>
              </a:endParaRPr>
            </a:p>
          </p:txBody>
        </p:sp>
      </p:grpSp>
      <p:sp>
        <p:nvSpPr>
          <p:cNvPr id="10" name="object 10"/>
          <p:cNvSpPr/>
          <p:nvPr/>
        </p:nvSpPr>
        <p:spPr>
          <a:xfrm>
            <a:off x="2867913" y="457201"/>
            <a:ext cx="2414093" cy="4726750"/>
          </a:xfrm>
          <a:custGeom>
            <a:avLst/>
            <a:gdLst/>
            <a:ahLst/>
            <a:cxnLst/>
            <a:rect l="l" t="t" r="r" b="b"/>
            <a:pathLst>
              <a:path w="2884804" h="4281805">
                <a:moveTo>
                  <a:pt x="0" y="4281678"/>
                </a:moveTo>
                <a:lnTo>
                  <a:pt x="2884677" y="4281678"/>
                </a:lnTo>
                <a:lnTo>
                  <a:pt x="2884677" y="0"/>
                </a:lnTo>
                <a:lnTo>
                  <a:pt x="0" y="0"/>
                </a:lnTo>
                <a:lnTo>
                  <a:pt x="0" y="4281678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pPr algn="just"/>
            <a:endParaRPr dirty="0"/>
          </a:p>
        </p:txBody>
      </p:sp>
      <p:sp>
        <p:nvSpPr>
          <p:cNvPr id="11" name="object 11"/>
          <p:cNvSpPr/>
          <p:nvPr/>
        </p:nvSpPr>
        <p:spPr>
          <a:xfrm>
            <a:off x="4070051" y="3278315"/>
            <a:ext cx="274951" cy="0"/>
          </a:xfrm>
          <a:custGeom>
            <a:avLst/>
            <a:gdLst/>
            <a:ahLst/>
            <a:cxnLst/>
            <a:rect l="l" t="t" r="r" b="b"/>
            <a:pathLst>
              <a:path w="337820">
                <a:moveTo>
                  <a:pt x="0" y="0"/>
                </a:moveTo>
                <a:lnTo>
                  <a:pt x="337312" y="0"/>
                </a:lnTo>
              </a:path>
            </a:pathLst>
          </a:custGeom>
          <a:ln w="6350">
            <a:solidFill>
              <a:srgbClr val="25252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266700"/>
            <a:ext cx="9144000" cy="6858000"/>
            <a:chOff x="0" y="0"/>
            <a:chExt cx="9144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6040755" cy="6858000"/>
            </a:xfrm>
            <a:custGeom>
              <a:avLst/>
              <a:gdLst/>
              <a:ahLst/>
              <a:cxnLst/>
              <a:rect l="l" t="t" r="r" b="b"/>
              <a:pathLst>
                <a:path w="6040755" h="6858000">
                  <a:moveTo>
                    <a:pt x="6040625" y="6857998"/>
                  </a:moveTo>
                  <a:lnTo>
                    <a:pt x="6040625" y="0"/>
                  </a:lnTo>
                  <a:lnTo>
                    <a:pt x="0" y="0"/>
                  </a:lnTo>
                  <a:lnTo>
                    <a:pt x="0" y="6857998"/>
                  </a:lnTo>
                  <a:lnTo>
                    <a:pt x="6040625" y="6857998"/>
                  </a:lnTo>
                  <a:close/>
                </a:path>
              </a:pathLst>
            </a:custGeom>
            <a:solidFill>
              <a:srgbClr val="252525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1072" y="-5827"/>
            <a:ext cx="5878728" cy="99642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5" dirty="0"/>
              <a:t>EMPLOYEE</a:t>
            </a:r>
            <a:r>
              <a:rPr spc="-55" dirty="0"/>
              <a:t> </a:t>
            </a:r>
            <a:r>
              <a:rPr spc="-15" dirty="0"/>
              <a:t>TRAINING,</a:t>
            </a:r>
            <a:r>
              <a:rPr lang="en-US" spc="-15" dirty="0"/>
              <a:t> MONITORING &amp; EVALUATION</a:t>
            </a:r>
            <a:endParaRPr spc="-15" dirty="0"/>
          </a:p>
        </p:txBody>
      </p:sp>
      <p:sp>
        <p:nvSpPr>
          <p:cNvPr id="7" name="object 7"/>
          <p:cNvSpPr txBox="1"/>
          <p:nvPr/>
        </p:nvSpPr>
        <p:spPr>
          <a:xfrm>
            <a:off x="141072" y="1251473"/>
            <a:ext cx="5323612" cy="518282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120014" indent="-342900" algn="just">
              <a:lnSpc>
                <a:spcPct val="100000"/>
              </a:lnSpc>
              <a:spcBef>
                <a:spcPts val="95"/>
              </a:spcBef>
              <a:buSzPct val="95000"/>
              <a:buFont typeface="Wingdings" panose="05000000000000000000" pitchFamily="2" charset="2"/>
              <a:buChar char="§"/>
              <a:tabLst>
                <a:tab pos="10223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Systems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includes</a:t>
            </a:r>
            <a:r>
              <a:rPr sz="2400" spc="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data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on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an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employee’s</a:t>
            </a:r>
            <a:r>
              <a:rPr sz="24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skills,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training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courses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taken,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costs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courses, </a:t>
            </a:r>
            <a:r>
              <a:rPr sz="2400" spc="-5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developmental</a:t>
            </a:r>
            <a:r>
              <a:rPr sz="24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activities.</a:t>
            </a:r>
            <a:endParaRPr sz="2400" dirty="0">
              <a:latin typeface="Arial MT"/>
              <a:cs typeface="Arial MT"/>
            </a:endParaRPr>
          </a:p>
          <a:p>
            <a:pPr marL="342900" indent="-342900" algn="just"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Wingdings" panose="05000000000000000000" pitchFamily="2" charset="2"/>
              <a:buChar char="§"/>
            </a:pPr>
            <a:endParaRPr sz="2400" dirty="0">
              <a:latin typeface="Arial MT"/>
              <a:cs typeface="Arial MT"/>
            </a:endParaRPr>
          </a:p>
          <a:p>
            <a:pPr marL="355600" marR="5080" indent="-342900" algn="just">
              <a:lnSpc>
                <a:spcPct val="100000"/>
              </a:lnSpc>
              <a:buSzPct val="95000"/>
              <a:buFont typeface="Wingdings" panose="05000000000000000000" pitchFamily="2" charset="2"/>
              <a:buChar char="§"/>
              <a:tabLst>
                <a:tab pos="10223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Calculates</a:t>
            </a:r>
            <a:r>
              <a:rPr sz="2400" spc="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vacation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time,</a:t>
            </a:r>
            <a:r>
              <a:rPr sz="2400" spc="-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hire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date,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any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leaves</a:t>
            </a:r>
            <a:r>
              <a:rPr sz="2400" spc="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absences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(paid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or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unpaid),</a:t>
            </a:r>
            <a:r>
              <a:rPr sz="2400" spc="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termination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date</a:t>
            </a:r>
            <a:r>
              <a:rPr lang="en-US"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if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applicable.</a:t>
            </a:r>
            <a:endParaRPr sz="2400" dirty="0">
              <a:latin typeface="Arial MT"/>
              <a:cs typeface="Arial MT"/>
            </a:endParaRPr>
          </a:p>
          <a:p>
            <a:pPr marL="342900" indent="-342900" algn="just"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Wingdings" panose="05000000000000000000" pitchFamily="2" charset="2"/>
              <a:buChar char="§"/>
            </a:pPr>
            <a:endParaRPr sz="2400" dirty="0">
              <a:latin typeface="Arial MT"/>
              <a:cs typeface="Arial MT"/>
            </a:endParaRPr>
          </a:p>
          <a:p>
            <a:pPr marL="355600" marR="105410" indent="-342900" algn="just">
              <a:lnSpc>
                <a:spcPct val="100000"/>
              </a:lnSpc>
              <a:spcBef>
                <a:spcPts val="5"/>
              </a:spcBef>
              <a:buSzPct val="95000"/>
              <a:buFont typeface="Wingdings" panose="05000000000000000000" pitchFamily="2" charset="2"/>
              <a:buChar char="§"/>
              <a:tabLst>
                <a:tab pos="102235" algn="l"/>
              </a:tabLst>
            </a:pP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sz="24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each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individual</a:t>
            </a:r>
            <a:r>
              <a:rPr sz="24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it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offers</a:t>
            </a: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vast database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web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pages,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newsgroups,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mailing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lists,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online </a:t>
            </a:r>
            <a:r>
              <a:rPr sz="2400" spc="-5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courses,</a:t>
            </a:r>
            <a:r>
              <a:rPr sz="24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forums,</a:t>
            </a:r>
            <a:r>
              <a:rPr sz="240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etc.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019800" y="-190500"/>
            <a:ext cx="3052220" cy="6705599"/>
          </a:xfrm>
          <a:custGeom>
            <a:avLst/>
            <a:gdLst/>
            <a:ahLst/>
            <a:cxnLst/>
            <a:rect l="l" t="t" r="r" b="b"/>
            <a:pathLst>
              <a:path w="3944620" h="5887085">
                <a:moveTo>
                  <a:pt x="0" y="5886958"/>
                </a:moveTo>
                <a:lnTo>
                  <a:pt x="3944111" y="5886958"/>
                </a:lnTo>
                <a:lnTo>
                  <a:pt x="3944111" y="0"/>
                </a:lnTo>
                <a:lnTo>
                  <a:pt x="0" y="0"/>
                </a:lnTo>
                <a:lnTo>
                  <a:pt x="0" y="5886958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913817" cy="6858000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76200" y="63500"/>
            <a:ext cx="2787467" cy="6692900"/>
          </a:xfrm>
          <a:custGeom>
            <a:avLst/>
            <a:gdLst/>
            <a:ahLst/>
            <a:cxnLst/>
            <a:rect l="l" t="t" r="r" b="b"/>
            <a:pathLst>
              <a:path w="2884804" h="4281805">
                <a:moveTo>
                  <a:pt x="0" y="4281678"/>
                </a:moveTo>
                <a:lnTo>
                  <a:pt x="2884678" y="4281678"/>
                </a:lnTo>
                <a:lnTo>
                  <a:pt x="2884678" y="0"/>
                </a:lnTo>
                <a:lnTo>
                  <a:pt x="0" y="0"/>
                </a:lnTo>
                <a:lnTo>
                  <a:pt x="0" y="4281678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048001" y="1152426"/>
            <a:ext cx="5705800" cy="55912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SzPct val="94444"/>
              <a:buFont typeface="Wingdings" panose="05000000000000000000" pitchFamily="2" charset="2"/>
              <a:buChar char="§"/>
              <a:tabLst>
                <a:tab pos="93980" algn="l"/>
              </a:tabLst>
            </a:pPr>
            <a:r>
              <a:rPr sz="2400" dirty="0">
                <a:latin typeface="Arial MT"/>
                <a:cs typeface="Arial MT"/>
              </a:rPr>
              <a:t>Skills, competencies, jobs 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held, training, and employee 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development interests, can be 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used</a:t>
            </a:r>
            <a:r>
              <a:rPr sz="2400" spc="-7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to help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managers</a:t>
            </a:r>
            <a:r>
              <a:rPr sz="2400" spc="-6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provide </a:t>
            </a:r>
            <a:r>
              <a:rPr sz="2400" spc="-484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development opportunities for </a:t>
            </a:r>
            <a:r>
              <a:rPr sz="2400" spc="5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their</a:t>
            </a:r>
            <a:r>
              <a:rPr sz="2400" spc="-5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employees,</a:t>
            </a:r>
            <a:r>
              <a:rPr lang="en-US" sz="2400" dirty="0">
                <a:latin typeface="Arial MT"/>
                <a:cs typeface="Arial MT"/>
              </a:rPr>
              <a:t> 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SzPct val="94444"/>
              <a:buFont typeface="Wingdings" panose="05000000000000000000" pitchFamily="2" charset="2"/>
              <a:buChar char="§"/>
              <a:tabLst>
                <a:tab pos="93980" algn="l"/>
              </a:tabLst>
            </a:pPr>
            <a:endParaRPr lang="en-US" sz="2400" dirty="0">
              <a:latin typeface="Arial MT"/>
              <a:cs typeface="Arial MT"/>
            </a:endParaRP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SzPct val="94444"/>
              <a:buFont typeface="Wingdings" panose="05000000000000000000" pitchFamily="2" charset="2"/>
              <a:buChar char="§"/>
              <a:tabLst>
                <a:tab pos="93980" algn="l"/>
              </a:tabLst>
            </a:pPr>
            <a:r>
              <a:rPr lang="en-US" sz="2400" dirty="0">
                <a:latin typeface="Arial MT"/>
                <a:cs typeface="Arial MT"/>
              </a:rPr>
              <a:t>Ensure that the appropriate </a:t>
            </a:r>
            <a:r>
              <a:rPr lang="en-US" sz="2400" spc="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employees are </a:t>
            </a:r>
            <a:r>
              <a:rPr lang="en-US" sz="2400" spc="-5" dirty="0">
                <a:latin typeface="Arial MT"/>
                <a:cs typeface="Arial MT"/>
              </a:rPr>
              <a:t>offered </a:t>
            </a:r>
            <a:r>
              <a:rPr lang="en-US" sz="2400" dirty="0">
                <a:latin typeface="Arial MT"/>
                <a:cs typeface="Arial MT"/>
              </a:rPr>
              <a:t> positions</a:t>
            </a:r>
            <a:r>
              <a:rPr lang="en-US" sz="2400" spc="-8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that</a:t>
            </a:r>
            <a:r>
              <a:rPr lang="en-US" sz="2400" spc="-15" dirty="0">
                <a:latin typeface="Arial MT"/>
                <a:cs typeface="Arial MT"/>
              </a:rPr>
              <a:t> </a:t>
            </a:r>
            <a:r>
              <a:rPr lang="en-US" sz="2400" spc="-10" dirty="0">
                <a:latin typeface="Arial MT"/>
                <a:cs typeface="Arial MT"/>
              </a:rPr>
              <a:t>will</a:t>
            </a:r>
            <a:r>
              <a:rPr lang="en-US" sz="2400" spc="1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enhance</a:t>
            </a:r>
            <a:r>
              <a:rPr lang="en-US" sz="2400" spc="-6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their </a:t>
            </a:r>
            <a:r>
              <a:rPr lang="en-US" sz="2400" spc="-484" dirty="0">
                <a:latin typeface="Arial MT"/>
                <a:cs typeface="Arial MT"/>
              </a:rPr>
              <a:t> </a:t>
            </a:r>
            <a:r>
              <a:rPr lang="en-US" sz="2400" spc="5" dirty="0">
                <a:latin typeface="Arial MT"/>
                <a:cs typeface="Arial MT"/>
              </a:rPr>
              <a:t>skills.</a:t>
            </a:r>
            <a:endParaRPr lang="en-US" sz="2400" dirty="0">
              <a:latin typeface="Arial MT"/>
              <a:cs typeface="Arial MT"/>
            </a:endParaRPr>
          </a:p>
          <a:p>
            <a:pPr marL="342900" indent="-342900" algn="just">
              <a:lnSpc>
                <a:spcPct val="100000"/>
              </a:lnSpc>
              <a:spcBef>
                <a:spcPts val="40"/>
              </a:spcBef>
              <a:buClr>
                <a:srgbClr val="717171"/>
              </a:buClr>
              <a:buFont typeface="Wingdings" panose="05000000000000000000" pitchFamily="2" charset="2"/>
              <a:buChar char="§"/>
            </a:pPr>
            <a:endParaRPr lang="en-US" sz="2400" dirty="0">
              <a:latin typeface="Arial MT"/>
              <a:cs typeface="Arial MT"/>
            </a:endParaRPr>
          </a:p>
          <a:p>
            <a:pPr marL="355600" marR="73025" indent="-342900" algn="just">
              <a:lnSpc>
                <a:spcPct val="100000"/>
              </a:lnSpc>
              <a:buSzPct val="94444"/>
              <a:buFont typeface="Wingdings" panose="05000000000000000000" pitchFamily="2" charset="2"/>
              <a:buChar char="§"/>
              <a:tabLst>
                <a:tab pos="147320" algn="l"/>
              </a:tabLst>
            </a:pPr>
            <a:r>
              <a:rPr lang="en-US" sz="2400" spc="-5" dirty="0">
                <a:latin typeface="Arial MT"/>
                <a:cs typeface="Arial MT"/>
              </a:rPr>
              <a:t>This </a:t>
            </a:r>
            <a:r>
              <a:rPr lang="en-US" sz="2400" dirty="0">
                <a:latin typeface="Arial MT"/>
                <a:cs typeface="Arial MT"/>
              </a:rPr>
              <a:t>information </a:t>
            </a:r>
            <a:r>
              <a:rPr lang="en-US" sz="2400" spc="-5" dirty="0">
                <a:latin typeface="Arial MT"/>
                <a:cs typeface="Arial MT"/>
              </a:rPr>
              <a:t>will </a:t>
            </a:r>
            <a:r>
              <a:rPr lang="en-US" sz="2400" dirty="0">
                <a:latin typeface="Arial MT"/>
                <a:cs typeface="Arial MT"/>
              </a:rPr>
              <a:t>help HR </a:t>
            </a:r>
            <a:r>
              <a:rPr lang="en-US" sz="2400" spc="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professionals to provide more </a:t>
            </a:r>
            <a:r>
              <a:rPr lang="en-US" sz="2400" spc="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targeted</a:t>
            </a:r>
            <a:r>
              <a:rPr lang="en-US" sz="2400" spc="-8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advice</a:t>
            </a:r>
            <a:r>
              <a:rPr lang="en-US" sz="2400" spc="-55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and</a:t>
            </a:r>
            <a:r>
              <a:rPr lang="en-US" sz="2400" spc="-30" dirty="0">
                <a:latin typeface="Arial MT"/>
                <a:cs typeface="Arial MT"/>
              </a:rPr>
              <a:t> </a:t>
            </a:r>
            <a:r>
              <a:rPr lang="en-US" sz="2400" spc="5" dirty="0">
                <a:latin typeface="Arial MT"/>
                <a:cs typeface="Arial MT"/>
              </a:rPr>
              <a:t>counsel</a:t>
            </a:r>
            <a:r>
              <a:rPr lang="en-US" sz="2400" spc="-80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to </a:t>
            </a:r>
            <a:r>
              <a:rPr lang="en-US" sz="2400" spc="-484" dirty="0">
                <a:latin typeface="Arial MT"/>
                <a:cs typeface="Arial MT"/>
              </a:rPr>
              <a:t> </a:t>
            </a:r>
            <a:r>
              <a:rPr lang="en-US" sz="2400" dirty="0">
                <a:latin typeface="Arial MT"/>
                <a:cs typeface="Arial MT"/>
              </a:rPr>
              <a:t>managers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SzPct val="94444"/>
              <a:buFont typeface="Wingdings" panose="05000000000000000000" pitchFamily="2" charset="2"/>
              <a:buChar char="§"/>
              <a:tabLst>
                <a:tab pos="93980" algn="l"/>
              </a:tabLst>
            </a:pPr>
            <a:endParaRPr sz="2400" dirty="0">
              <a:latin typeface="Arial MT"/>
              <a:cs typeface="Arial MT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048000" y="321813"/>
            <a:ext cx="60198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5244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252525"/>
                </a:solidFill>
              </a:rPr>
              <a:t>Org</a:t>
            </a:r>
            <a:r>
              <a:rPr sz="3600" spc="5" dirty="0">
                <a:solidFill>
                  <a:srgbClr val="252525"/>
                </a:solidFill>
              </a:rPr>
              <a:t>a</a:t>
            </a:r>
            <a:r>
              <a:rPr sz="3600" dirty="0">
                <a:solidFill>
                  <a:srgbClr val="252525"/>
                </a:solidFill>
              </a:rPr>
              <a:t>ni</a:t>
            </a:r>
            <a:r>
              <a:rPr sz="3600" spc="10" dirty="0">
                <a:solidFill>
                  <a:srgbClr val="252525"/>
                </a:solidFill>
              </a:rPr>
              <a:t>z</a:t>
            </a:r>
            <a:r>
              <a:rPr sz="3600" spc="5" dirty="0">
                <a:solidFill>
                  <a:srgbClr val="252525"/>
                </a:solidFill>
              </a:rPr>
              <a:t>at</a:t>
            </a:r>
            <a:r>
              <a:rPr sz="3600" dirty="0">
                <a:solidFill>
                  <a:srgbClr val="252525"/>
                </a:solidFill>
              </a:rPr>
              <a:t>ion  De</a:t>
            </a:r>
            <a:r>
              <a:rPr sz="3600" spc="-55" dirty="0">
                <a:solidFill>
                  <a:srgbClr val="252525"/>
                </a:solidFill>
              </a:rPr>
              <a:t>v</a:t>
            </a:r>
            <a:r>
              <a:rPr sz="3600" spc="5" dirty="0">
                <a:solidFill>
                  <a:srgbClr val="252525"/>
                </a:solidFill>
              </a:rPr>
              <a:t>e</a:t>
            </a:r>
            <a:r>
              <a:rPr sz="3600" dirty="0">
                <a:solidFill>
                  <a:srgbClr val="252525"/>
                </a:solidFill>
              </a:rPr>
              <a:t>lo</a:t>
            </a:r>
            <a:r>
              <a:rPr sz="3600" spc="-15" dirty="0">
                <a:solidFill>
                  <a:srgbClr val="252525"/>
                </a:solidFill>
              </a:rPr>
              <a:t>p</a:t>
            </a:r>
            <a:r>
              <a:rPr sz="3600" dirty="0">
                <a:solidFill>
                  <a:srgbClr val="252525"/>
                </a:solidFill>
              </a:rPr>
              <a:t>m</a:t>
            </a:r>
            <a:r>
              <a:rPr sz="3600" spc="5" dirty="0">
                <a:solidFill>
                  <a:srgbClr val="252525"/>
                </a:solidFill>
              </a:rPr>
              <a:t>e</a:t>
            </a:r>
            <a:r>
              <a:rPr sz="3600" dirty="0">
                <a:solidFill>
                  <a:srgbClr val="252525"/>
                </a:solidFill>
              </a:rPr>
              <a:t>nt</a:t>
            </a:r>
            <a:endParaRPr sz="3600" dirty="0"/>
          </a:p>
        </p:txBody>
      </p:sp>
      <p:sp>
        <p:nvSpPr>
          <p:cNvPr id="12" name="object 12"/>
          <p:cNvSpPr/>
          <p:nvPr/>
        </p:nvSpPr>
        <p:spPr>
          <a:xfrm>
            <a:off x="92527" y="101600"/>
            <a:ext cx="2771140" cy="6705600"/>
          </a:xfrm>
          <a:custGeom>
            <a:avLst/>
            <a:gdLst/>
            <a:ahLst/>
            <a:cxnLst/>
            <a:rect l="l" t="t" r="r" b="b"/>
            <a:pathLst>
              <a:path w="2771140" h="6858000">
                <a:moveTo>
                  <a:pt x="2770886" y="0"/>
                </a:moveTo>
                <a:lnTo>
                  <a:pt x="0" y="0"/>
                </a:lnTo>
                <a:lnTo>
                  <a:pt x="0" y="6858000"/>
                </a:lnTo>
                <a:lnTo>
                  <a:pt x="2770886" y="6858000"/>
                </a:lnTo>
                <a:lnTo>
                  <a:pt x="2770886" y="0"/>
                </a:lnTo>
                <a:close/>
              </a:path>
            </a:pathLst>
          </a:custGeom>
          <a:solidFill>
            <a:srgbClr val="252525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5247" y="6399867"/>
            <a:ext cx="61912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400" b="1" spc="-10" dirty="0">
                <a:solidFill>
                  <a:srgbClr val="BEBEBE"/>
                </a:solidFill>
                <a:latin typeface="Arial"/>
                <a:cs typeface="Arial"/>
              </a:rPr>
              <a:t>SLIDE</a:t>
            </a:r>
            <a:r>
              <a:rPr sz="1400" b="1" spc="-75" dirty="0">
                <a:solidFill>
                  <a:srgbClr val="BEBEBE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C000"/>
                </a:solidFill>
                <a:latin typeface="Arial"/>
                <a:cs typeface="Arial"/>
              </a:rPr>
              <a:t>/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6040755" cy="6858000"/>
            </a:xfrm>
            <a:custGeom>
              <a:avLst/>
              <a:gdLst/>
              <a:ahLst/>
              <a:cxnLst/>
              <a:rect l="l" t="t" r="r" b="b"/>
              <a:pathLst>
                <a:path w="6040755" h="6858000">
                  <a:moveTo>
                    <a:pt x="6040625" y="6857998"/>
                  </a:moveTo>
                  <a:lnTo>
                    <a:pt x="6040625" y="0"/>
                  </a:lnTo>
                  <a:lnTo>
                    <a:pt x="0" y="0"/>
                  </a:lnTo>
                  <a:lnTo>
                    <a:pt x="0" y="6857998"/>
                  </a:lnTo>
                  <a:lnTo>
                    <a:pt x="6040625" y="6857998"/>
                  </a:lnTo>
                  <a:close/>
                </a:path>
              </a:pathLst>
            </a:custGeom>
            <a:solidFill>
              <a:srgbClr val="252525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19455" y="595967"/>
            <a:ext cx="355346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5" dirty="0"/>
              <a:t>COMMUNICATION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257352" y="1752676"/>
            <a:ext cx="4086048" cy="296683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95"/>
              </a:spcBef>
              <a:buSzPct val="95000"/>
              <a:buFont typeface="Wingdings" panose="05000000000000000000" pitchFamily="2" charset="2"/>
              <a:buChar char="§"/>
              <a:tabLst>
                <a:tab pos="102235" algn="l"/>
              </a:tabLst>
            </a:pPr>
            <a:r>
              <a:rPr sz="2400" spc="-45" dirty="0">
                <a:solidFill>
                  <a:srgbClr val="FFFFFF"/>
                </a:solidFill>
                <a:latin typeface="Arial MT"/>
                <a:cs typeface="Arial MT"/>
              </a:rPr>
              <a:t>Tools</a:t>
            </a:r>
            <a:r>
              <a:rPr sz="240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include</a:t>
            </a:r>
            <a:r>
              <a:rPr sz="2400" spc="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things</a:t>
            </a:r>
            <a:r>
              <a:rPr sz="24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like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video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conferencing;</a:t>
            </a:r>
            <a:r>
              <a:rPr sz="240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Bluetooth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enabled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printers,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remote 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ta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, </a:t>
            </a:r>
            <a:r>
              <a:rPr sz="2400" dirty="0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ter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r>
              <a:rPr sz="2400" spc="-1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p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etc.</a:t>
            </a:r>
            <a:endParaRPr sz="2400" dirty="0">
              <a:latin typeface="Arial MT"/>
              <a:cs typeface="Arial MT"/>
            </a:endParaRPr>
          </a:p>
          <a:p>
            <a:pPr marL="285750" indent="-285750" algn="just">
              <a:lnSpc>
                <a:spcPct val="100000"/>
              </a:lnSpc>
              <a:spcBef>
                <a:spcPts val="45"/>
              </a:spcBef>
              <a:buClr>
                <a:srgbClr val="FFFFFF"/>
              </a:buClr>
              <a:buFont typeface="Wingdings" panose="05000000000000000000" pitchFamily="2" charset="2"/>
              <a:buChar char="§"/>
            </a:pPr>
            <a:endParaRPr dirty="0">
              <a:latin typeface="Arial MT"/>
              <a:cs typeface="Arial MT"/>
            </a:endParaRPr>
          </a:p>
          <a:p>
            <a:pPr marL="354965" indent="-342900" algn="just">
              <a:lnSpc>
                <a:spcPct val="100000"/>
              </a:lnSpc>
              <a:buSzPct val="95000"/>
              <a:buFont typeface="Wingdings" panose="05000000000000000000" pitchFamily="2" charset="2"/>
              <a:buChar char="§"/>
              <a:tabLst>
                <a:tab pos="102235" algn="l"/>
              </a:tabLst>
            </a:pP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Speeds</a:t>
            </a:r>
            <a:r>
              <a:rPr sz="2400" spc="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up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4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Arial MT"/>
                <a:cs typeface="Arial MT"/>
              </a:rPr>
              <a:t>productivity</a:t>
            </a:r>
            <a:r>
              <a:rPr sz="24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4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lang="en-US" sz="24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Arial MT"/>
                <a:cs typeface="Arial MT"/>
              </a:rPr>
              <a:t>organization</a:t>
            </a:r>
            <a:endParaRPr sz="2400" dirty="0">
              <a:latin typeface="Arial MT"/>
              <a:cs typeface="Arial MT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2223135" y="304545"/>
            <a:ext cx="6920865" cy="6014085"/>
            <a:chOff x="1683892" y="304545"/>
            <a:chExt cx="6920865" cy="6014085"/>
          </a:xfrm>
        </p:grpSpPr>
        <p:sp>
          <p:nvSpPr>
            <p:cNvPr id="9" name="object 9"/>
            <p:cNvSpPr/>
            <p:nvPr/>
          </p:nvSpPr>
          <p:spPr>
            <a:xfrm>
              <a:off x="4597019" y="368045"/>
              <a:ext cx="3944620" cy="5887085"/>
            </a:xfrm>
            <a:custGeom>
              <a:avLst/>
              <a:gdLst/>
              <a:ahLst/>
              <a:cxnLst/>
              <a:rect l="l" t="t" r="r" b="b"/>
              <a:pathLst>
                <a:path w="3944620" h="5887085">
                  <a:moveTo>
                    <a:pt x="0" y="5886958"/>
                  </a:moveTo>
                  <a:lnTo>
                    <a:pt x="3944111" y="5886958"/>
                  </a:lnTo>
                  <a:lnTo>
                    <a:pt x="3944111" y="0"/>
                  </a:lnTo>
                  <a:lnTo>
                    <a:pt x="0" y="0"/>
                  </a:lnTo>
                  <a:lnTo>
                    <a:pt x="0" y="5886958"/>
                  </a:lnTo>
                  <a:close/>
                </a:path>
              </a:pathLst>
            </a:custGeom>
            <a:ln w="127000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83892" y="1323467"/>
              <a:ext cx="546100" cy="0"/>
            </a:xfrm>
            <a:custGeom>
              <a:avLst/>
              <a:gdLst/>
              <a:ahLst/>
              <a:cxnLst/>
              <a:rect l="l" t="t" r="r" b="b"/>
              <a:pathLst>
                <a:path w="546100">
                  <a:moveTo>
                    <a:pt x="0" y="0"/>
                  </a:moveTo>
                  <a:lnTo>
                    <a:pt x="545845" y="0"/>
                  </a:lnTo>
                </a:path>
              </a:pathLst>
            </a:custGeom>
            <a:ln w="6350"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9144000" h="6858000">
                <a:moveTo>
                  <a:pt x="9144000" y="0"/>
                </a:moveTo>
                <a:lnTo>
                  <a:pt x="0" y="0"/>
                </a:lnTo>
                <a:lnTo>
                  <a:pt x="0" y="6858000"/>
                </a:lnTo>
                <a:lnTo>
                  <a:pt x="9144000" y="6858000"/>
                </a:lnTo>
                <a:lnTo>
                  <a:pt x="9144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2590800" cy="6642100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2462239" y="954001"/>
            <a:ext cx="2811531" cy="4147007"/>
          </a:xfrm>
          <a:custGeom>
            <a:avLst/>
            <a:gdLst/>
            <a:ahLst/>
            <a:cxnLst/>
            <a:rect l="l" t="t" r="r" b="b"/>
            <a:pathLst>
              <a:path w="2884804" h="4281805">
                <a:moveTo>
                  <a:pt x="2884678" y="0"/>
                </a:moveTo>
                <a:lnTo>
                  <a:pt x="0" y="0"/>
                </a:lnTo>
                <a:lnTo>
                  <a:pt x="0" y="4281678"/>
                </a:lnTo>
                <a:lnTo>
                  <a:pt x="2884678" y="4281678"/>
                </a:lnTo>
                <a:lnTo>
                  <a:pt x="2884678" y="0"/>
                </a:lnTo>
                <a:close/>
              </a:path>
            </a:pathLst>
          </a:custGeom>
          <a:solidFill>
            <a:srgbClr val="FFFFFF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700" y="738101"/>
            <a:ext cx="2590799" cy="4147007"/>
          </a:xfrm>
          <a:custGeom>
            <a:avLst/>
            <a:gdLst/>
            <a:ahLst/>
            <a:cxnLst/>
            <a:rect l="l" t="t" r="r" b="b"/>
            <a:pathLst>
              <a:path w="2884804" h="4281805">
                <a:moveTo>
                  <a:pt x="0" y="4281678"/>
                </a:moveTo>
                <a:lnTo>
                  <a:pt x="2884678" y="4281678"/>
                </a:lnTo>
                <a:lnTo>
                  <a:pt x="2884678" y="0"/>
                </a:lnTo>
                <a:lnTo>
                  <a:pt x="0" y="0"/>
                </a:lnTo>
                <a:lnTo>
                  <a:pt x="0" y="4281678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895601" y="1572819"/>
            <a:ext cx="5966802" cy="30290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2800" spc="-5" dirty="0">
                <a:latin typeface="Arial MT"/>
                <a:cs typeface="Arial MT"/>
              </a:rPr>
              <a:t>An</a:t>
            </a:r>
            <a:r>
              <a:rPr sz="2800" spc="-135" dirty="0">
                <a:latin typeface="Arial MT"/>
                <a:cs typeface="Arial MT"/>
              </a:rPr>
              <a:t> </a:t>
            </a:r>
            <a:r>
              <a:rPr sz="2800" spc="-145" dirty="0">
                <a:latin typeface="Arial MT"/>
                <a:cs typeface="Arial MT"/>
              </a:rPr>
              <a:t>A</a:t>
            </a:r>
            <a:r>
              <a:rPr sz="2800" spc="-20" dirty="0">
                <a:latin typeface="Arial MT"/>
                <a:cs typeface="Arial MT"/>
              </a:rPr>
              <a:t>T</a:t>
            </a:r>
            <a:r>
              <a:rPr sz="2800" dirty="0">
                <a:latin typeface="Arial MT"/>
                <a:cs typeface="Arial MT"/>
              </a:rPr>
              <a:t>S</a:t>
            </a:r>
            <a:r>
              <a:rPr sz="2800" spc="2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is</a:t>
            </a:r>
            <a:r>
              <a:rPr sz="2800" spc="-10" dirty="0">
                <a:latin typeface="Arial MT"/>
                <a:cs typeface="Arial MT"/>
              </a:rPr>
              <a:t> </a:t>
            </a:r>
            <a:r>
              <a:rPr sz="2800" spc="-5" dirty="0">
                <a:latin typeface="Arial MT"/>
                <a:cs typeface="Arial MT"/>
              </a:rPr>
              <a:t>a</a:t>
            </a:r>
            <a:r>
              <a:rPr sz="2800" spc="5" dirty="0">
                <a:latin typeface="Arial MT"/>
                <a:cs typeface="Arial MT"/>
              </a:rPr>
              <a:t> t</a:t>
            </a:r>
            <a:r>
              <a:rPr sz="2800" spc="-15" dirty="0">
                <a:latin typeface="Arial MT"/>
                <a:cs typeface="Arial MT"/>
              </a:rPr>
              <a:t>y</a:t>
            </a:r>
            <a:r>
              <a:rPr sz="2800" dirty="0">
                <a:latin typeface="Arial MT"/>
                <a:cs typeface="Arial MT"/>
              </a:rPr>
              <a:t>p</a:t>
            </a:r>
            <a:r>
              <a:rPr sz="2800" spc="-5" dirty="0">
                <a:latin typeface="Arial MT"/>
                <a:cs typeface="Arial MT"/>
              </a:rPr>
              <a:t>e</a:t>
            </a:r>
            <a:r>
              <a:rPr sz="2800" spc="-1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of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spc="10" dirty="0">
                <a:latin typeface="Arial MT"/>
                <a:cs typeface="Arial MT"/>
              </a:rPr>
              <a:t>s</a:t>
            </a:r>
            <a:r>
              <a:rPr sz="2800" dirty="0">
                <a:latin typeface="Arial MT"/>
                <a:cs typeface="Arial MT"/>
              </a:rPr>
              <a:t>of</a:t>
            </a:r>
            <a:r>
              <a:rPr sz="2800" spc="5" dirty="0">
                <a:latin typeface="Arial MT"/>
                <a:cs typeface="Arial MT"/>
              </a:rPr>
              <a:t>t</a:t>
            </a:r>
            <a:r>
              <a:rPr sz="2800" spc="-35" dirty="0">
                <a:latin typeface="Arial MT"/>
                <a:cs typeface="Arial MT"/>
              </a:rPr>
              <a:t>w</a:t>
            </a:r>
            <a:r>
              <a:rPr sz="2800" dirty="0">
                <a:latin typeface="Arial MT"/>
                <a:cs typeface="Arial MT"/>
              </a:rPr>
              <a:t>a</a:t>
            </a:r>
            <a:r>
              <a:rPr sz="2800" spc="-5" dirty="0">
                <a:latin typeface="Arial MT"/>
                <a:cs typeface="Arial MT"/>
              </a:rPr>
              <a:t>re  </a:t>
            </a:r>
            <a:r>
              <a:rPr sz="2800" dirty="0">
                <a:latin typeface="Arial MT"/>
                <a:cs typeface="Arial MT"/>
              </a:rPr>
              <a:t>application that handles the 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recruitment</a:t>
            </a:r>
            <a:r>
              <a:rPr sz="2800" spc="-100" dirty="0">
                <a:latin typeface="Arial MT"/>
                <a:cs typeface="Arial MT"/>
              </a:rPr>
              <a:t> </a:t>
            </a:r>
            <a:r>
              <a:rPr sz="2800" spc="5" dirty="0">
                <a:latin typeface="Arial MT"/>
                <a:cs typeface="Arial MT"/>
              </a:rPr>
              <a:t>process,</a:t>
            </a:r>
            <a:r>
              <a:rPr sz="2800" spc="-7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namely</a:t>
            </a:r>
            <a:r>
              <a:rPr sz="2800" spc="-40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by </a:t>
            </a:r>
            <a:r>
              <a:rPr sz="2800" spc="-484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sorting through thousands of </a:t>
            </a:r>
            <a:r>
              <a:rPr sz="2800" spc="5" dirty="0">
                <a:latin typeface="Arial MT"/>
                <a:cs typeface="Arial MT"/>
              </a:rPr>
              <a:t> resumes, </a:t>
            </a:r>
            <a:r>
              <a:rPr sz="2800" dirty="0">
                <a:latin typeface="Arial MT"/>
                <a:cs typeface="Arial MT"/>
              </a:rPr>
              <a:t>to determine </a:t>
            </a:r>
            <a:r>
              <a:rPr sz="2800" spc="-5" dirty="0">
                <a:latin typeface="Arial MT"/>
                <a:cs typeface="Arial MT"/>
              </a:rPr>
              <a:t>which </a:t>
            </a:r>
            <a:r>
              <a:rPr sz="2800" dirty="0">
                <a:latin typeface="Arial MT"/>
                <a:cs typeface="Arial MT"/>
              </a:rPr>
              <a:t> ones are the best fit for the </a:t>
            </a:r>
            <a:r>
              <a:rPr sz="2800" spc="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positions for </a:t>
            </a:r>
            <a:r>
              <a:rPr sz="2800" spc="-5" dirty="0">
                <a:latin typeface="Arial MT"/>
                <a:cs typeface="Arial MT"/>
              </a:rPr>
              <a:t>which </a:t>
            </a:r>
            <a:r>
              <a:rPr sz="2800" dirty="0">
                <a:latin typeface="Arial MT"/>
                <a:cs typeface="Arial MT"/>
              </a:rPr>
              <a:t>they </a:t>
            </a:r>
            <a:r>
              <a:rPr sz="2800" spc="-10" dirty="0">
                <a:latin typeface="Arial MT"/>
                <a:cs typeface="Arial MT"/>
              </a:rPr>
              <a:t>were </a:t>
            </a:r>
            <a:r>
              <a:rPr sz="2800" spc="-5" dirty="0">
                <a:latin typeface="Arial MT"/>
                <a:cs typeface="Arial MT"/>
              </a:rPr>
              <a:t> </a:t>
            </a:r>
            <a:r>
              <a:rPr sz="2800" dirty="0">
                <a:latin typeface="Arial MT"/>
                <a:cs typeface="Arial MT"/>
              </a:rPr>
              <a:t>submitted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667000" y="347578"/>
            <a:ext cx="6400799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3990" marR="5080" indent="-161925" algn="ctr">
              <a:lnSpc>
                <a:spcPct val="100000"/>
              </a:lnSpc>
              <a:spcBef>
                <a:spcPts val="100"/>
              </a:spcBef>
            </a:pPr>
            <a:r>
              <a:rPr sz="3600" spc="-110" dirty="0">
                <a:solidFill>
                  <a:srgbClr val="252525"/>
                </a:solidFill>
              </a:rPr>
              <a:t>A</a:t>
            </a:r>
            <a:r>
              <a:rPr sz="3600" spc="-10" dirty="0">
                <a:solidFill>
                  <a:srgbClr val="252525"/>
                </a:solidFill>
              </a:rPr>
              <a:t>pp</a:t>
            </a:r>
            <a:r>
              <a:rPr sz="3600" dirty="0">
                <a:solidFill>
                  <a:srgbClr val="252525"/>
                </a:solidFill>
              </a:rPr>
              <a:t>l</a:t>
            </a:r>
            <a:r>
              <a:rPr sz="3600" spc="5" dirty="0">
                <a:solidFill>
                  <a:srgbClr val="252525"/>
                </a:solidFill>
              </a:rPr>
              <a:t>i</a:t>
            </a:r>
            <a:r>
              <a:rPr sz="3600" dirty="0">
                <a:solidFill>
                  <a:srgbClr val="252525"/>
                </a:solidFill>
              </a:rPr>
              <a:t>ca</a:t>
            </a:r>
            <a:r>
              <a:rPr sz="3600" spc="-10" dirty="0">
                <a:solidFill>
                  <a:srgbClr val="252525"/>
                </a:solidFill>
              </a:rPr>
              <a:t>n</a:t>
            </a:r>
            <a:r>
              <a:rPr sz="3600" dirty="0">
                <a:solidFill>
                  <a:srgbClr val="252525"/>
                </a:solidFill>
              </a:rPr>
              <a:t>t </a:t>
            </a:r>
            <a:r>
              <a:rPr sz="3600" spc="-225" dirty="0">
                <a:solidFill>
                  <a:srgbClr val="252525"/>
                </a:solidFill>
              </a:rPr>
              <a:t>T</a:t>
            </a:r>
            <a:r>
              <a:rPr sz="3600" dirty="0">
                <a:solidFill>
                  <a:srgbClr val="252525"/>
                </a:solidFill>
              </a:rPr>
              <a:t>r</a:t>
            </a:r>
            <a:r>
              <a:rPr sz="3600" spc="15" dirty="0">
                <a:solidFill>
                  <a:srgbClr val="252525"/>
                </a:solidFill>
              </a:rPr>
              <a:t>a</a:t>
            </a:r>
            <a:r>
              <a:rPr sz="3600" spc="5" dirty="0">
                <a:solidFill>
                  <a:srgbClr val="252525"/>
                </a:solidFill>
              </a:rPr>
              <a:t>ck</a:t>
            </a:r>
            <a:r>
              <a:rPr sz="3600" dirty="0">
                <a:solidFill>
                  <a:srgbClr val="252525"/>
                </a:solidFill>
              </a:rPr>
              <a:t>ing </a:t>
            </a:r>
            <a:r>
              <a:rPr sz="3600" spc="-10" dirty="0">
                <a:solidFill>
                  <a:srgbClr val="252525"/>
                </a:solidFill>
              </a:rPr>
              <a:t>S</a:t>
            </a:r>
            <a:r>
              <a:rPr sz="3600" spc="-114" dirty="0">
                <a:solidFill>
                  <a:srgbClr val="252525"/>
                </a:solidFill>
              </a:rPr>
              <a:t>y</a:t>
            </a:r>
            <a:r>
              <a:rPr sz="3600" dirty="0">
                <a:solidFill>
                  <a:srgbClr val="252525"/>
                </a:solidFill>
              </a:rPr>
              <a:t>s</a:t>
            </a:r>
            <a:r>
              <a:rPr sz="3600" spc="-5" dirty="0">
                <a:solidFill>
                  <a:srgbClr val="252525"/>
                </a:solidFill>
              </a:rPr>
              <a:t>t</a:t>
            </a:r>
            <a:r>
              <a:rPr sz="3600" spc="10" dirty="0">
                <a:solidFill>
                  <a:srgbClr val="252525"/>
                </a:solidFill>
              </a:rPr>
              <a:t>e</a:t>
            </a:r>
            <a:r>
              <a:rPr sz="3600" spc="-5" dirty="0">
                <a:solidFill>
                  <a:srgbClr val="252525"/>
                </a:solidFill>
              </a:rPr>
              <a:t>ms</a:t>
            </a:r>
            <a:endParaRPr sz="3600" dirty="0"/>
          </a:p>
        </p:txBody>
      </p:sp>
      <p:sp>
        <p:nvSpPr>
          <p:cNvPr id="11" name="object 11"/>
          <p:cNvSpPr/>
          <p:nvPr/>
        </p:nvSpPr>
        <p:spPr>
          <a:xfrm>
            <a:off x="1" y="0"/>
            <a:ext cx="2590799" cy="6858000"/>
          </a:xfrm>
          <a:custGeom>
            <a:avLst/>
            <a:gdLst/>
            <a:ahLst/>
            <a:cxnLst/>
            <a:rect l="l" t="t" r="r" b="b"/>
            <a:pathLst>
              <a:path w="2771140" h="6858000">
                <a:moveTo>
                  <a:pt x="2770886" y="0"/>
                </a:moveTo>
                <a:lnTo>
                  <a:pt x="0" y="0"/>
                </a:lnTo>
                <a:lnTo>
                  <a:pt x="0" y="6858000"/>
                </a:lnTo>
                <a:lnTo>
                  <a:pt x="2770886" y="6858000"/>
                </a:lnTo>
                <a:lnTo>
                  <a:pt x="2770886" y="0"/>
                </a:lnTo>
                <a:close/>
              </a:path>
            </a:pathLst>
          </a:custGeom>
          <a:solidFill>
            <a:srgbClr val="252525">
              <a:alpha val="1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5247" y="6399867"/>
            <a:ext cx="619125" cy="198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400" b="1" spc="-10" dirty="0">
                <a:solidFill>
                  <a:srgbClr val="BEBEBE"/>
                </a:solidFill>
                <a:latin typeface="Arial"/>
                <a:cs typeface="Arial"/>
              </a:rPr>
              <a:t>SLIDE</a:t>
            </a:r>
            <a:r>
              <a:rPr sz="1400" b="1" spc="-75" dirty="0">
                <a:solidFill>
                  <a:srgbClr val="BEBEBE"/>
                </a:solidFill>
                <a:latin typeface="Arial"/>
                <a:cs typeface="Arial"/>
              </a:rPr>
              <a:t> </a:t>
            </a:r>
            <a:r>
              <a:rPr sz="1400" b="1" spc="-5" dirty="0">
                <a:solidFill>
                  <a:srgbClr val="FFC000"/>
                </a:solidFill>
                <a:latin typeface="Arial"/>
                <a:cs typeface="Arial"/>
              </a:rPr>
              <a:t>/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0"/>
              <a:ext cx="6040755" cy="6858000"/>
            </a:xfrm>
            <a:custGeom>
              <a:avLst/>
              <a:gdLst/>
              <a:ahLst/>
              <a:cxnLst/>
              <a:rect l="l" t="t" r="r" b="b"/>
              <a:pathLst>
                <a:path w="6040755" h="6858000">
                  <a:moveTo>
                    <a:pt x="6040625" y="6857998"/>
                  </a:moveTo>
                  <a:lnTo>
                    <a:pt x="6040625" y="0"/>
                  </a:lnTo>
                  <a:lnTo>
                    <a:pt x="0" y="0"/>
                  </a:lnTo>
                  <a:lnTo>
                    <a:pt x="0" y="6857998"/>
                  </a:lnTo>
                  <a:lnTo>
                    <a:pt x="6040625" y="6857998"/>
                  </a:lnTo>
                  <a:close/>
                </a:path>
              </a:pathLst>
            </a:custGeom>
            <a:solidFill>
              <a:srgbClr val="252525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36931" y="514857"/>
            <a:ext cx="3065780" cy="5124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TELEWORKING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240283" y="1148570"/>
            <a:ext cx="5398517" cy="518282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16839" algn="just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Moving</a:t>
            </a:r>
            <a:r>
              <a:rPr sz="28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work</a:t>
            </a:r>
            <a:r>
              <a:rPr sz="28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workers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instead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moving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workers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to </a:t>
            </a:r>
            <a:r>
              <a:rPr sz="2800" spc="-5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work,</a:t>
            </a:r>
            <a:r>
              <a:rPr sz="28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with</a:t>
            </a:r>
            <a:r>
              <a:rPr sz="2800" spc="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help</a:t>
            </a:r>
            <a:r>
              <a:rPr sz="2800" spc="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information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technologies</a:t>
            </a:r>
            <a:endParaRPr sz="2800" dirty="0">
              <a:latin typeface="Arial MT"/>
              <a:cs typeface="Arial MT"/>
            </a:endParaRPr>
          </a:p>
          <a:p>
            <a:pPr algn="just">
              <a:lnSpc>
                <a:spcPct val="100000"/>
              </a:lnSpc>
              <a:spcBef>
                <a:spcPts val="45"/>
              </a:spcBef>
            </a:pPr>
            <a:endParaRPr sz="2800" dirty="0">
              <a:latin typeface="Arial MT"/>
              <a:cs typeface="Arial MT"/>
            </a:endParaRPr>
          </a:p>
          <a:p>
            <a:pPr marL="12700" algn="just">
              <a:lnSpc>
                <a:spcPct val="100000"/>
              </a:lnSpc>
            </a:pPr>
            <a:r>
              <a:rPr sz="2800" u="sng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MT"/>
                <a:cs typeface="Arial MT"/>
              </a:rPr>
              <a:t>Advantages:</a:t>
            </a:r>
            <a:endParaRPr sz="2800" u="sng" dirty="0">
              <a:latin typeface="Arial MT"/>
              <a:cs typeface="Arial MT"/>
            </a:endParaRPr>
          </a:p>
          <a:p>
            <a:pPr algn="just">
              <a:lnSpc>
                <a:spcPct val="100000"/>
              </a:lnSpc>
              <a:spcBef>
                <a:spcPts val="45"/>
              </a:spcBef>
            </a:pPr>
            <a:endParaRPr sz="2800" dirty="0">
              <a:latin typeface="Arial MT"/>
              <a:cs typeface="Arial MT"/>
            </a:endParaRPr>
          </a:p>
          <a:p>
            <a:pPr marL="12065" algn="just">
              <a:lnSpc>
                <a:spcPct val="100000"/>
              </a:lnSpc>
              <a:buSzPct val="95000"/>
              <a:tabLst>
                <a:tab pos="102235" algn="l"/>
              </a:tabLst>
            </a:pP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Decrease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0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absenteeism</a:t>
            </a:r>
            <a:r>
              <a:rPr lang="en-US"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Lower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turnover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rate</a:t>
            </a:r>
            <a:r>
              <a:rPr lang="en-US"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Organizations</a:t>
            </a:r>
            <a:r>
              <a:rPr sz="2800" spc="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access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broader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pool</a:t>
            </a:r>
            <a:r>
              <a:rPr sz="2800" spc="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employees</a:t>
            </a:r>
            <a:r>
              <a:rPr sz="2800" spc="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as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the </a:t>
            </a:r>
            <a:r>
              <a:rPr sz="2800" spc="-54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geographic</a:t>
            </a:r>
            <a:r>
              <a:rPr sz="2800" spc="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tie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sz="280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an</a:t>
            </a:r>
            <a:r>
              <a:rPr sz="2800" spc="-1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Arial MT"/>
                <a:cs typeface="Arial MT"/>
              </a:rPr>
              <a:t>"office"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 are </a:t>
            </a:r>
            <a:r>
              <a:rPr sz="280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800" spc="-5" dirty="0">
                <a:solidFill>
                  <a:srgbClr val="FFFFFF"/>
                </a:solidFill>
                <a:latin typeface="Arial MT"/>
                <a:cs typeface="Arial MT"/>
              </a:rPr>
              <a:t>diminished.</a:t>
            </a:r>
            <a:endParaRPr sz="2800" dirty="0">
              <a:latin typeface="Arial MT"/>
              <a:cs typeface="Arial MT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040755" y="76202"/>
            <a:ext cx="3065780" cy="6705597"/>
          </a:xfrm>
          <a:custGeom>
            <a:avLst/>
            <a:gdLst/>
            <a:ahLst/>
            <a:cxnLst/>
            <a:rect l="l" t="t" r="r" b="b"/>
            <a:pathLst>
              <a:path w="3944620" h="5887085">
                <a:moveTo>
                  <a:pt x="0" y="5886958"/>
                </a:moveTo>
                <a:lnTo>
                  <a:pt x="3944111" y="5886958"/>
                </a:lnTo>
                <a:lnTo>
                  <a:pt x="3944111" y="0"/>
                </a:lnTo>
                <a:lnTo>
                  <a:pt x="0" y="0"/>
                </a:lnTo>
                <a:lnTo>
                  <a:pt x="0" y="5886958"/>
                </a:lnTo>
                <a:close/>
              </a:path>
            </a:pathLst>
          </a:custGeom>
          <a:ln w="12700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83892" y="1323466"/>
            <a:ext cx="546100" cy="0"/>
          </a:xfrm>
          <a:custGeom>
            <a:avLst/>
            <a:gdLst/>
            <a:ahLst/>
            <a:cxnLst/>
            <a:rect l="l" t="t" r="r" b="b"/>
            <a:pathLst>
              <a:path w="546100">
                <a:moveTo>
                  <a:pt x="0" y="0"/>
                </a:moveTo>
                <a:lnTo>
                  <a:pt x="545845" y="0"/>
                </a:lnTo>
              </a:path>
            </a:pathLst>
          </a:custGeom>
          <a:ln w="6350">
            <a:solidFill>
              <a:srgbClr val="FFC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433</Words>
  <Application>Microsoft Office PowerPoint</Application>
  <PresentationFormat>On-screen Show (4:3)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MT</vt:lpstr>
      <vt:lpstr>Calibri</vt:lpstr>
      <vt:lpstr>Wingdings</vt:lpstr>
      <vt:lpstr>Office Theme</vt:lpstr>
      <vt:lpstr>Influence of  Technology  on HRM</vt:lpstr>
      <vt:lpstr>PowerPoint Presentation</vt:lpstr>
      <vt:lpstr>TECHNOLOGY  AND HUMAN  RESOURCE  MANAGEMENT</vt:lpstr>
      <vt:lpstr>79% of companies from the Global 500 group use the  Internet for seeking new  personnel upto certain extent.</vt:lpstr>
      <vt:lpstr>EMPLOYEE TRAINING, MONITORING &amp; EVALUATION</vt:lpstr>
      <vt:lpstr>Organization  Development</vt:lpstr>
      <vt:lpstr>COMMUNICATION</vt:lpstr>
      <vt:lpstr>Applicant Tracking Systems</vt:lpstr>
      <vt:lpstr>TELEWORKING</vt:lpstr>
      <vt:lpstr>FUTURE OF TECHNOLOGY &amp; HRM</vt:lpstr>
      <vt:lpstr>PowerPoint Presentation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Malgorzata Boguslawska</dc:creator>
  <cp:lastModifiedBy>Vijay Pratap Singh</cp:lastModifiedBy>
  <cp:revision>6</cp:revision>
  <dcterms:created xsi:type="dcterms:W3CDTF">2021-07-29T10:07:09Z</dcterms:created>
  <dcterms:modified xsi:type="dcterms:W3CDTF">2023-07-19T05:41:41Z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2018-05-19T00:00:00Z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2021-07-29T00:00:00Z</vt:filetime>
  </property>
</Properties>
</file>